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3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689" r:id="rId2"/>
    <p:sldId id="971" r:id="rId3"/>
    <p:sldId id="294" r:id="rId4"/>
    <p:sldId id="690" r:id="rId5"/>
    <p:sldId id="692" r:id="rId6"/>
    <p:sldId id="965" r:id="rId7"/>
    <p:sldId id="964" r:id="rId8"/>
    <p:sldId id="381" r:id="rId9"/>
    <p:sldId id="311" r:id="rId10"/>
    <p:sldId id="966" r:id="rId11"/>
    <p:sldId id="922" r:id="rId12"/>
    <p:sldId id="783" r:id="rId13"/>
    <p:sldId id="921" r:id="rId14"/>
    <p:sldId id="967" r:id="rId15"/>
    <p:sldId id="920" r:id="rId16"/>
    <p:sldId id="968" r:id="rId17"/>
    <p:sldId id="969" r:id="rId18"/>
    <p:sldId id="416" r:id="rId19"/>
    <p:sldId id="932" r:id="rId20"/>
    <p:sldId id="939" r:id="rId21"/>
    <p:sldId id="970" r:id="rId22"/>
    <p:sldId id="938" r:id="rId23"/>
    <p:sldId id="588" r:id="rId24"/>
    <p:sldId id="940" r:id="rId25"/>
    <p:sldId id="960" r:id="rId26"/>
    <p:sldId id="753" r:id="rId27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引言" id="{9D687CBB-5479-4EB9-A92B-D8A6E4FB552F}">
          <p14:sldIdLst>
            <p14:sldId id="689"/>
            <p14:sldId id="971"/>
            <p14:sldId id="294"/>
          </p14:sldIdLst>
        </p14:section>
        <p14:section name="项目背景" id="{1249759B-2685-474C-89C2-13CA75153F8C}">
          <p14:sldIdLst>
            <p14:sldId id="690"/>
            <p14:sldId id="692"/>
            <p14:sldId id="965"/>
          </p14:sldIdLst>
        </p14:section>
        <p14:section name="项目目标" id="{156BF370-98C4-4233-A4FA-1DE5D2760731}">
          <p14:sldIdLst>
            <p14:sldId id="964"/>
            <p14:sldId id="381"/>
          </p14:sldIdLst>
        </p14:section>
        <p14:section name="设计实现" id="{CA37382D-3C60-48BE-ADCC-20F669DC7CC2}">
          <p14:sldIdLst>
            <p14:sldId id="311"/>
            <p14:sldId id="966"/>
            <p14:sldId id="922"/>
            <p14:sldId id="783"/>
            <p14:sldId id="921"/>
            <p14:sldId id="967"/>
            <p14:sldId id="920"/>
            <p14:sldId id="968"/>
            <p14:sldId id="969"/>
          </p14:sldIdLst>
        </p14:section>
        <p14:section name="项目测试" id="{741EB16F-4873-4CD5-8FCA-8B4366ADB3AE}">
          <p14:sldIdLst>
            <p14:sldId id="416"/>
            <p14:sldId id="932"/>
            <p14:sldId id="939"/>
            <p14:sldId id="970"/>
            <p14:sldId id="938"/>
          </p14:sldIdLst>
        </p14:section>
        <p14:section name="总结与展望" id="{37BAFCE2-5C35-4556-9254-181AB5CD59D7}">
          <p14:sldIdLst>
            <p14:sldId id="588"/>
            <p14:sldId id="940"/>
            <p14:sldId id="960"/>
          </p14:sldIdLst>
        </p14:section>
        <p14:section name="结束" id="{76C0840F-107B-4CDC-9295-92D5551FE10B}">
          <p14:sldIdLst>
            <p14:sldId id="75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于 伯淳" initials="于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6BF"/>
    <a:srgbClr val="022873"/>
    <a:srgbClr val="07F2B0"/>
    <a:srgbClr val="1D50A2"/>
    <a:srgbClr val="DE5F49"/>
    <a:srgbClr val="3C76E2"/>
    <a:srgbClr val="DEF0F9"/>
    <a:srgbClr val="D1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62" autoAdjust="0"/>
    <p:restoredTop sz="95519" autoAdjust="0"/>
  </p:normalViewPr>
  <p:slideViewPr>
    <p:cSldViewPr snapToGrid="0">
      <p:cViewPr varScale="1">
        <p:scale>
          <a:sx n="110" d="100"/>
          <a:sy n="110" d="100"/>
        </p:scale>
        <p:origin x="176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2025/6/30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A4295-B070-46F3-B15F-D4E196C5EB95}" type="datetimeFigureOut">
              <a:rPr lang="zh-CN" altLang="en-US" smtClean="0"/>
              <a:t>2025/6/30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2DFC15-3355-469B-85D3-7BD4F7D9FC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E4424-F525-6FF1-25C8-FB78D2875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CA56E27-3725-596A-F10B-FE0E6B4019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A4AE1FC-254F-3679-075F-D32F0CE6F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619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DBDB5-E24A-A1BF-1C2F-7D929025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69F28E8-5ADC-B751-E40B-D6E561F71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71D119F-F25D-4CA0-F12D-E0338A26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1094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69C6-3D15-CFE9-79FD-8E29C7E17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C173068-E9A4-F101-0754-1DF505D87A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0AAB748-E5DF-C062-19CB-432652BD9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116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857DB-04A0-88E5-4115-C9950B259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6D98310-142A-EE00-C363-332C7C10ED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562A5A-64F9-7428-9A02-C1BE29E57D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08176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A4E0C1-6A4E-3C25-1F21-4A46723F3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C0D5E82-D025-8B42-5A2C-4B82E0E4DD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BFFD836-0D26-B8B8-8B8C-411770CEC0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88804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CE78A-79B9-8749-F52F-A716B08D0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98F9B06-387A-6C70-0C32-2EF066FCC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BEC9688-76B5-B9C8-701C-AF8A791828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3211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4C1FD-1D3A-AFC5-8674-4A80E2FA1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69E67A7-4A6C-1532-72A9-D4A2A28BAB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CF3EBE9-750F-80CB-ED78-EEC08BBA0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9006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8D2B0-3EBF-A81F-6192-99C7DB2F5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EABC97D-DFC3-BCFC-EE38-B856CCA600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F8591FB-8861-4126-3733-4B52100B21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62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34F21-4D77-43D5-81A5-2C827B8679A7}" type="datetime1">
              <a:rPr lang="zh-CN" altLang="en-US" smtClean="0"/>
              <a:t>2025/6/30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11475720" y="658685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FC3F3-897E-44E4-9BD4-3E6A1CD90B4B}" type="datetime1">
              <a:rPr lang="zh-CN" altLang="en-US" smtClean="0"/>
              <a:t>2025/6/30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导航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3220720" cy="6858000"/>
          </a:xfrm>
          <a:prstGeom prst="rect">
            <a:avLst/>
          </a:prstGeom>
          <a:gradFill>
            <a:gsLst>
              <a:gs pos="0">
                <a:srgbClr val="D1E6F3"/>
              </a:gs>
              <a:gs pos="100000">
                <a:srgbClr val="DEF0F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quarter" idx="10"/>
          </p:nvPr>
        </p:nvSpPr>
        <p:spPr>
          <a:xfrm>
            <a:off x="295275" y="528638"/>
            <a:ext cx="2214563" cy="583088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449E5-BCFC-43B8-9298-C792E301F5DA}" type="slidenum">
              <a:rPr lang="zh-CN" altLang="en-US" smtClean="0"/>
              <a:t>‹#›</a:t>
            </a:fld>
            <a:r>
              <a:rPr lang="en-US" altLang="zh-CN" dirty="0"/>
              <a:t>/114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328E2-7D99-4FDE-B9B2-57203E0F95C5}" type="datetime1">
              <a:rPr lang="zh-CN" altLang="en-US" smtClean="0"/>
              <a:t>2025/6/30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平行四边形 6"/>
          <p:cNvSpPr/>
          <p:nvPr userDrawn="1"/>
        </p:nvSpPr>
        <p:spPr>
          <a:xfrm>
            <a:off x="11185864" y="6489577"/>
            <a:ext cx="926237" cy="231898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dirty="0"/>
              <a:t>  </a:t>
            </a:r>
            <a:fld id="{495449E5-BCFC-43B8-9298-C792E301F5DA}" type="slidenum">
              <a:rPr lang="zh-CN" altLang="en-US" sz="1200" smtClean="0"/>
              <a:t>‹#›</a:t>
            </a:fld>
            <a:r>
              <a:rPr lang="en-US" altLang="zh-CN" sz="1200" dirty="0"/>
              <a:t> /25</a:t>
            </a:r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gif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>
            <a:spLocks noGrp="1"/>
          </p:cNvSpPr>
          <p:nvPr>
            <p:ph type="ctrTitle"/>
          </p:nvPr>
        </p:nvSpPr>
        <p:spPr>
          <a:xfrm>
            <a:off x="1524000" y="1485469"/>
            <a:ext cx="9046128" cy="824534"/>
          </a:xfrm>
        </p:spPr>
        <p:txBody>
          <a:bodyPr>
            <a:normAutofit/>
          </a:bodyPr>
          <a:lstStyle/>
          <a:p>
            <a:r>
              <a:rPr lang="en-US" altLang="zh-CN" sz="48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endParaRPr lang="en-US" altLang="zh-CN" sz="48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副标题 2"/>
          <p:cNvSpPr>
            <a:spLocks noGrp="1"/>
          </p:cNvSpPr>
          <p:nvPr>
            <p:ph type="subTitle" idx="1"/>
          </p:nvPr>
        </p:nvSpPr>
        <p:spPr>
          <a:xfrm>
            <a:off x="1475699" y="2104198"/>
            <a:ext cx="9241872" cy="1560352"/>
          </a:xfrm>
        </p:spPr>
        <p:txBody>
          <a:bodyPr>
            <a:normAutofit/>
          </a:bodyPr>
          <a:lstStyle/>
          <a:p>
            <a:pPr algn="ctr"/>
            <a:endParaRPr lang="en-US" altLang="zh-CN" sz="32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加速的高性能用户态文件系统</a:t>
            </a:r>
            <a:endParaRPr sz="2745" b="1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8" name="图形 17" descr="功能区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1296" y="381594"/>
            <a:ext cx="914400" cy="914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/>
          <a:srcRect t="29956" r="-277"/>
          <a:stretch>
            <a:fillRect/>
          </a:stretch>
        </p:blipFill>
        <p:spPr>
          <a:xfrm>
            <a:off x="286304" y="252136"/>
            <a:ext cx="5288915" cy="11733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99945" y="3629660"/>
            <a:ext cx="79927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4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proj289-High-performance-user-mode-file-system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46880" y="4342765"/>
            <a:ext cx="509397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队伍名称：</a:t>
            </a:r>
            <a:r>
              <a:rPr lang="en-US" altLang="zh-CN" sz="2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FastPoke</a:t>
            </a:r>
            <a:endParaRPr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队伍成员：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许辰涛、冯可逸、赵胜杰</a:t>
            </a:r>
            <a:endParaRPr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校内导师：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夏文、李诗逸</a:t>
            </a:r>
            <a:endParaRPr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校外导师：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郑昱笙</a:t>
            </a:r>
            <a:endParaRPr lang="zh-CN" altLang="en-US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855325" y="6308090"/>
            <a:ext cx="1336675" cy="549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7ADF6-F130-15B5-4C44-A35BDE993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9E271498-01B5-261E-F790-04D08B3D0E77}"/>
              </a:ext>
            </a:extLst>
          </p:cNvPr>
          <p:cNvSpPr txBox="1"/>
          <p:nvPr/>
        </p:nvSpPr>
        <p:spPr>
          <a:xfrm>
            <a:off x="2974975" y="184150"/>
            <a:ext cx="5005705" cy="667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</a:t>
            </a:r>
            <a:r>
              <a:rPr lang="en-US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use</a:t>
            </a:r>
            <a:r>
              <a:rPr 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总体架构</a:t>
            </a:r>
          </a:p>
        </p:txBody>
      </p:sp>
      <p:sp>
        <p:nvSpPr>
          <p:cNvPr id="33" name="矩形 11">
            <a:extLst>
              <a:ext uri="{FF2B5EF4-FFF2-40B4-BE49-F238E27FC236}">
                <a16:creationId xmlns:a16="http://schemas.microsoft.com/office/drawing/2014/main" id="{795B7AA0-C932-8CCA-D261-4322AD3D6DA4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E75D5EA0-B4BD-3B6F-6644-C78C793D54BF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>
            <a:extLst>
              <a:ext uri="{FF2B5EF4-FFF2-40B4-BE49-F238E27FC236}">
                <a16:creationId xmlns:a16="http://schemas.microsoft.com/office/drawing/2014/main" id="{8D6A5943-9476-0303-3C46-73D07BA29011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>
            <a:extLst>
              <a:ext uri="{FF2B5EF4-FFF2-40B4-BE49-F238E27FC236}">
                <a16:creationId xmlns:a16="http://schemas.microsoft.com/office/drawing/2014/main" id="{2712AEFB-9621-921C-03B0-D7021DB14E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>
            <a:extLst>
              <a:ext uri="{FF2B5EF4-FFF2-40B4-BE49-F238E27FC236}">
                <a16:creationId xmlns:a16="http://schemas.microsoft.com/office/drawing/2014/main" id="{8E5E2DCF-C23C-BDBB-4860-391C27CF7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>
            <a:extLst>
              <a:ext uri="{FF2B5EF4-FFF2-40B4-BE49-F238E27FC236}">
                <a16:creationId xmlns:a16="http://schemas.microsoft.com/office/drawing/2014/main" id="{1D24979D-7387-8571-999E-32EB9AF74B61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>
            <a:extLst>
              <a:ext uri="{FF2B5EF4-FFF2-40B4-BE49-F238E27FC236}">
                <a16:creationId xmlns:a16="http://schemas.microsoft.com/office/drawing/2014/main" id="{65A8BC49-915A-9F30-77D5-3B9F6F978483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31BB724-8E9A-CF6F-0347-DCC1C9A647F9}"/>
              </a:ext>
            </a:extLst>
          </p:cNvPr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4F77268-F8FF-3B2A-414B-E819A1ABCB31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>
              <a:extLst>
                <a:ext uri="{FF2B5EF4-FFF2-40B4-BE49-F238E27FC236}">
                  <a16:creationId xmlns:a16="http://schemas.microsoft.com/office/drawing/2014/main" id="{51691DF2-7E38-6BB9-0078-EC7C810C9E5F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>
            <a:extLst>
              <a:ext uri="{FF2B5EF4-FFF2-40B4-BE49-F238E27FC236}">
                <a16:creationId xmlns:a16="http://schemas.microsoft.com/office/drawing/2014/main" id="{8BA76C40-B96B-A862-928C-87E9CEDD3F62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A2FF60-F69E-205B-F4B9-1214FF27E6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3777" y="1050122"/>
            <a:ext cx="6904750" cy="5148208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6310FFA-7334-A1D3-B572-0A684346FD1C}"/>
              </a:ext>
            </a:extLst>
          </p:cNvPr>
          <p:cNvCxnSpPr>
            <a:cxnSpLocks/>
          </p:cNvCxnSpPr>
          <p:nvPr/>
        </p:nvCxnSpPr>
        <p:spPr>
          <a:xfrm flipV="1">
            <a:off x="8110847" y="2555774"/>
            <a:ext cx="1591294" cy="181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9ACFC896-4258-EAAE-3D65-4C88B985877A}"/>
              </a:ext>
            </a:extLst>
          </p:cNvPr>
          <p:cNvSpPr txBox="1"/>
          <p:nvPr/>
        </p:nvSpPr>
        <p:spPr>
          <a:xfrm>
            <a:off x="9403827" y="1970999"/>
            <a:ext cx="2476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回退机制</a:t>
            </a:r>
            <a:br>
              <a:rPr lang="en-US" altLang="zh-CN" sz="1600" b="1" dirty="0"/>
            </a:br>
            <a:r>
              <a:rPr lang="zh-CN" altLang="en-US" sz="1600" b="1" dirty="0"/>
              <a:t>保障系统完整性和正确性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AE029D7-D05E-C27F-1482-2C3E85142AC6}"/>
              </a:ext>
            </a:extLst>
          </p:cNvPr>
          <p:cNvCxnSpPr>
            <a:cxnSpLocks/>
          </p:cNvCxnSpPr>
          <p:nvPr/>
        </p:nvCxnSpPr>
        <p:spPr>
          <a:xfrm flipH="1" flipV="1">
            <a:off x="5913912" y="1514104"/>
            <a:ext cx="730332" cy="1680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E1431F2-CD7A-0695-BF69-DB78D474EEB6}"/>
              </a:ext>
            </a:extLst>
          </p:cNvPr>
          <p:cNvSpPr txBox="1"/>
          <p:nvPr/>
        </p:nvSpPr>
        <p:spPr>
          <a:xfrm>
            <a:off x="3980148" y="1146240"/>
            <a:ext cx="2476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保留</a:t>
            </a:r>
            <a:r>
              <a:rPr lang="en-US" altLang="zh-CN" sz="1600" b="1" dirty="0"/>
              <a:t>FUSE</a:t>
            </a:r>
            <a:r>
              <a:rPr lang="zh-CN" altLang="en-US" sz="1600" b="1" dirty="0"/>
              <a:t>原来的工作逻辑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B3EF9FE-C0E3-1D5D-7C6F-0CA3A22D2AB2}"/>
              </a:ext>
            </a:extLst>
          </p:cNvPr>
          <p:cNvCxnSpPr>
            <a:cxnSpLocks/>
          </p:cNvCxnSpPr>
          <p:nvPr/>
        </p:nvCxnSpPr>
        <p:spPr>
          <a:xfrm flipV="1">
            <a:off x="8461169" y="1618558"/>
            <a:ext cx="1027215" cy="64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F4AB7A81-9DB4-E177-156F-D5EB7684DD8F}"/>
              </a:ext>
            </a:extLst>
          </p:cNvPr>
          <p:cNvSpPr txBox="1"/>
          <p:nvPr/>
        </p:nvSpPr>
        <p:spPr>
          <a:xfrm>
            <a:off x="9403827" y="994543"/>
            <a:ext cx="2173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保留</a:t>
            </a:r>
            <a:r>
              <a:rPr lang="en-US" altLang="zh-CN" sz="1600" b="1" dirty="0"/>
              <a:t>FUSE</a:t>
            </a:r>
            <a:r>
              <a:rPr lang="zh-CN" altLang="en-US" sz="1600" b="1" dirty="0"/>
              <a:t>原来的接口</a:t>
            </a:r>
            <a:endParaRPr lang="en-US" altLang="zh-CN" sz="1600" b="1" dirty="0"/>
          </a:p>
          <a:p>
            <a:r>
              <a:rPr lang="zh-CN" altLang="en-US" sz="1600" b="1" dirty="0"/>
              <a:t>完全兼容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1DF22DF-9788-8B17-0D0B-0B7345B63085}"/>
              </a:ext>
            </a:extLst>
          </p:cNvPr>
          <p:cNvCxnSpPr>
            <a:cxnSpLocks/>
          </p:cNvCxnSpPr>
          <p:nvPr/>
        </p:nvCxnSpPr>
        <p:spPr>
          <a:xfrm flipV="1">
            <a:off x="8864930" y="3140549"/>
            <a:ext cx="686074" cy="169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EBE6646-28D1-8172-DC33-E5CFDE9B529E}"/>
              </a:ext>
            </a:extLst>
          </p:cNvPr>
          <p:cNvSpPr txBox="1"/>
          <p:nvPr/>
        </p:nvSpPr>
        <p:spPr>
          <a:xfrm>
            <a:off x="9551004" y="2846034"/>
            <a:ext cx="2476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/>
              <a:t>eBPF</a:t>
            </a:r>
            <a:r>
              <a:rPr lang="zh-CN" altLang="en-US" sz="1600" b="1" dirty="0"/>
              <a:t>程序挂载点</a:t>
            </a:r>
            <a:br>
              <a:rPr lang="en-US" altLang="zh-CN" sz="1600" b="1" dirty="0"/>
            </a:br>
            <a:r>
              <a:rPr lang="zh-CN" altLang="en-US" sz="1600" b="1" dirty="0"/>
              <a:t>实现</a:t>
            </a:r>
            <a:r>
              <a:rPr lang="en-US" altLang="zh-CN" sz="1600" b="1" dirty="0"/>
              <a:t>FUSE</a:t>
            </a:r>
            <a:r>
              <a:rPr lang="zh-CN" altLang="en-US" sz="1600" b="1" dirty="0"/>
              <a:t>请求绕过路径</a:t>
            </a:r>
            <a:br>
              <a:rPr lang="en-US" altLang="zh-CN" sz="1600" b="1" dirty="0"/>
            </a:br>
            <a:r>
              <a:rPr lang="zh-CN" altLang="en-US" sz="1600" b="1" dirty="0"/>
              <a:t>实现负载监控</a:t>
            </a: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C72D254C-1D4D-9F59-429E-600E18A79EE7}"/>
              </a:ext>
            </a:extLst>
          </p:cNvPr>
          <p:cNvCxnSpPr>
            <a:cxnSpLocks/>
          </p:cNvCxnSpPr>
          <p:nvPr/>
        </p:nvCxnSpPr>
        <p:spPr>
          <a:xfrm flipV="1">
            <a:off x="8110847" y="3919204"/>
            <a:ext cx="1440157" cy="19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A9960559-D754-75BD-4980-79036F207526}"/>
              </a:ext>
            </a:extLst>
          </p:cNvPr>
          <p:cNvSpPr txBox="1"/>
          <p:nvPr/>
        </p:nvSpPr>
        <p:spPr>
          <a:xfrm>
            <a:off x="9551004" y="3722872"/>
            <a:ext cx="2476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/>
              <a:t>eBPF</a:t>
            </a:r>
            <a:r>
              <a:rPr lang="zh-CN" altLang="en-US" sz="1600" b="1" dirty="0"/>
              <a:t>快速处理通道</a:t>
            </a: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C6134BFC-832E-A2CA-C24B-9FD6C578002A}"/>
              </a:ext>
            </a:extLst>
          </p:cNvPr>
          <p:cNvCxnSpPr>
            <a:cxnSpLocks/>
          </p:cNvCxnSpPr>
          <p:nvPr/>
        </p:nvCxnSpPr>
        <p:spPr>
          <a:xfrm flipH="1" flipV="1">
            <a:off x="5830784" y="1540373"/>
            <a:ext cx="265216" cy="3197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D7396965-12B8-FE4E-98B2-9B56BE15804C}"/>
              </a:ext>
            </a:extLst>
          </p:cNvPr>
          <p:cNvCxnSpPr>
            <a:cxnSpLocks/>
          </p:cNvCxnSpPr>
          <p:nvPr/>
        </p:nvCxnSpPr>
        <p:spPr>
          <a:xfrm flipV="1">
            <a:off x="9403827" y="5324179"/>
            <a:ext cx="577383" cy="242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1FA66AC2-5DCF-9F90-0EBB-B7AEF4EDBC45}"/>
              </a:ext>
            </a:extLst>
          </p:cNvPr>
          <p:cNvSpPr txBox="1"/>
          <p:nvPr/>
        </p:nvSpPr>
        <p:spPr>
          <a:xfrm>
            <a:off x="9594010" y="4739404"/>
            <a:ext cx="2476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为每个内核设置环形管道</a:t>
            </a:r>
            <a:endParaRPr lang="en-US" altLang="zh-CN" sz="1600" b="1" dirty="0"/>
          </a:p>
          <a:p>
            <a:r>
              <a:rPr lang="zh-CN" altLang="en-US" sz="1600" b="1" dirty="0"/>
              <a:t>避免锁争用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58C789BD-8A00-3774-F777-C642E41DBA84}"/>
              </a:ext>
            </a:extLst>
          </p:cNvPr>
          <p:cNvCxnSpPr>
            <a:cxnSpLocks/>
          </p:cNvCxnSpPr>
          <p:nvPr/>
        </p:nvCxnSpPr>
        <p:spPr>
          <a:xfrm>
            <a:off x="8657112" y="4198114"/>
            <a:ext cx="1061231" cy="59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ED24E3D4-4A6A-FCFF-16DB-8793F454938D}"/>
              </a:ext>
            </a:extLst>
          </p:cNvPr>
          <p:cNvSpPr txBox="1"/>
          <p:nvPr/>
        </p:nvSpPr>
        <p:spPr>
          <a:xfrm>
            <a:off x="9656177" y="4116722"/>
            <a:ext cx="2476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通过负载情况进行均衡</a:t>
            </a:r>
          </a:p>
        </p:txBody>
      </p:sp>
    </p:spTree>
    <p:extLst>
      <p:ext uri="{BB962C8B-B14F-4D97-AF65-F5344CB8AC3E}">
        <p14:creationId xmlns:p14="http://schemas.microsoft.com/office/powerpoint/2010/main" val="2864417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/>
          <p:nvPr/>
        </p:nvSpPr>
        <p:spPr>
          <a:xfrm>
            <a:off x="2974975" y="184150"/>
            <a:ext cx="5005705" cy="667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总体架构</a:t>
            </a: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823865" y="1494124"/>
            <a:ext cx="8644994" cy="37312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内核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模块拓展</a:t>
            </a:r>
            <a:r>
              <a:rPr 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en-US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对内核进行修改和拓展，实现相关功能和接口供用户态部使用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，设计相关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helper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。</a:t>
            </a:r>
            <a:endParaRPr lang="en-US" sz="2000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用户态绕过模块</a:t>
            </a:r>
            <a:r>
              <a:rPr 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尝试在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函数中直接处理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请求并返回，避免用户态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/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内核态的平凡切换。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多核优化模块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：针对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内核驱动，将原本的请求处理队列改为更合理的环形管道模式，避免严重的锁争用。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负载监控和请求调度模块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：通过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实现对请求处理队列的负载监控，根据当前负载情况实行请求调度。</a:t>
            </a:r>
            <a:endParaRPr lang="en-US" sz="2000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>
          <a:xfrm>
            <a:off x="273748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3.2 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内核模块拓展设计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2689984" y="1079348"/>
            <a:ext cx="4166525" cy="18846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职责</a:t>
            </a: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内核模块中插入新的逻辑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在内核中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挂载和调用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程序</a:t>
            </a: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设计并实现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helper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</a:t>
            </a: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/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98A9C8-7EF1-FC48-9AF5-0373EF6DD8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6695" y="2646491"/>
            <a:ext cx="4877745" cy="35941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>
          <a:xfrm>
            <a:off x="273748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3.3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用户态绕过模块设计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2737485" y="1179195"/>
            <a:ext cx="73069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职责</a:t>
            </a:r>
          </a:p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尝试在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函数中直接处理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请求并返回</a:t>
            </a:r>
            <a:endParaRPr lang="zh-CN" altLang="x-none" sz="2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/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737485" y="1988559"/>
            <a:ext cx="9129395" cy="17054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元数据请求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 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inode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、目录、权限、路径等相关操作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 I/O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请求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：涉及文件内容的直接读写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map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：将文件元数据，文件数据存入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map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，实现数据的缓存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程序实现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：尝试在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map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中查找数据，直接提取并返回。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04B29C5-E393-15BF-6718-DB195E925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7198" y="3796571"/>
            <a:ext cx="3923929" cy="274237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F8F90BC-B07E-A529-3E42-08B01909EB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143" y="4311315"/>
            <a:ext cx="3956439" cy="227513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F0C6D21-8F99-6344-5AE2-51AD680F86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3143" y="3825555"/>
            <a:ext cx="3891040" cy="5234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876ED-AC51-D757-E874-20AD7BEC2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01BFF70B-B227-DD5A-1F8F-8688BA66C351}"/>
              </a:ext>
            </a:extLst>
          </p:cNvPr>
          <p:cNvSpPr txBox="1"/>
          <p:nvPr/>
        </p:nvSpPr>
        <p:spPr>
          <a:xfrm>
            <a:off x="273748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3.3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用户态绕过模块设计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88DEF0D3-9BAC-E2F8-2BD8-EB8C49FD0645}"/>
              </a:ext>
            </a:extLst>
          </p:cNvPr>
          <p:cNvSpPr txBox="1"/>
          <p:nvPr/>
        </p:nvSpPr>
        <p:spPr>
          <a:xfrm>
            <a:off x="2737485" y="1079717"/>
            <a:ext cx="7306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 I/O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请求的绕过实现</a:t>
            </a:r>
            <a:endParaRPr lang="zh-CN" altLang="x-none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11">
            <a:extLst>
              <a:ext uri="{FF2B5EF4-FFF2-40B4-BE49-F238E27FC236}">
                <a16:creationId xmlns:a16="http://schemas.microsoft.com/office/drawing/2014/main" id="{D89D728F-2648-208A-040D-2EA93FEECA8C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3E53785B-0FB6-CC07-EC5C-07AA1606FCD1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>
            <a:extLst>
              <a:ext uri="{FF2B5EF4-FFF2-40B4-BE49-F238E27FC236}">
                <a16:creationId xmlns:a16="http://schemas.microsoft.com/office/drawing/2014/main" id="{AA6A6538-A0DB-76C0-925F-364BF0651241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>
            <a:extLst>
              <a:ext uri="{FF2B5EF4-FFF2-40B4-BE49-F238E27FC236}">
                <a16:creationId xmlns:a16="http://schemas.microsoft.com/office/drawing/2014/main" id="{5A6123A3-8B25-5A1B-4BC8-CD12645E32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>
            <a:extLst>
              <a:ext uri="{FF2B5EF4-FFF2-40B4-BE49-F238E27FC236}">
                <a16:creationId xmlns:a16="http://schemas.microsoft.com/office/drawing/2014/main" id="{C852AB09-74E7-6B0E-5F34-0FA8AD725C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>
            <a:extLst>
              <a:ext uri="{FF2B5EF4-FFF2-40B4-BE49-F238E27FC236}">
                <a16:creationId xmlns:a16="http://schemas.microsoft.com/office/drawing/2014/main" id="{F8399C13-86FD-6251-3C4B-321C8C6A2514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>
            <a:extLst>
              <a:ext uri="{FF2B5EF4-FFF2-40B4-BE49-F238E27FC236}">
                <a16:creationId xmlns:a16="http://schemas.microsoft.com/office/drawing/2014/main" id="{D26584C2-8689-415C-5296-128AB025EFA6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>
            <a:extLst>
              <a:ext uri="{FF2B5EF4-FFF2-40B4-BE49-F238E27FC236}">
                <a16:creationId xmlns:a16="http://schemas.microsoft.com/office/drawing/2014/main" id="{D92BE920-324A-F959-7673-5F5C7B518726}"/>
              </a:ext>
            </a:extLst>
          </p:cNvPr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>
              <a:extLst>
                <a:ext uri="{FF2B5EF4-FFF2-40B4-BE49-F238E27FC236}">
                  <a16:creationId xmlns:a16="http://schemas.microsoft.com/office/drawing/2014/main" id="{8D04F001-129A-BF5B-DCAB-2E522AE743B0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>
              <a:extLst>
                <a:ext uri="{FF2B5EF4-FFF2-40B4-BE49-F238E27FC236}">
                  <a16:creationId xmlns:a16="http://schemas.microsoft.com/office/drawing/2014/main" id="{CA753967-FD84-9D21-977F-93F44592065E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>
            <a:extLst>
              <a:ext uri="{FF2B5EF4-FFF2-40B4-BE49-F238E27FC236}">
                <a16:creationId xmlns:a16="http://schemas.microsoft.com/office/drawing/2014/main" id="{3BFFE524-2F81-9000-2B45-F2CD0ED4E59A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2" name="Text Box 3">
            <a:extLst>
              <a:ext uri="{FF2B5EF4-FFF2-40B4-BE49-F238E27FC236}">
                <a16:creationId xmlns:a16="http://schemas.microsoft.com/office/drawing/2014/main" id="{91A4F4D0-D8BB-0580-52F2-58A73FDEA84A}"/>
              </a:ext>
            </a:extLst>
          </p:cNvPr>
          <p:cNvSpPr txBox="1"/>
          <p:nvPr/>
        </p:nvSpPr>
        <p:spPr>
          <a:xfrm>
            <a:off x="2737485" y="1617701"/>
            <a:ext cx="867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由于文件数据的长度不固定且跨度较大，使用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map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进行缓存根据挑战。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在某些特定的负载下，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 I/O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请求相关的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map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命中率明显下降。</a:t>
            </a:r>
            <a:endParaRPr lang="zh-CN" altLang="x-none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4BB43B07-FDB0-5B7F-7384-80D840BAD266}"/>
              </a:ext>
            </a:extLst>
          </p:cNvPr>
          <p:cNvSpPr txBox="1"/>
          <p:nvPr/>
        </p:nvSpPr>
        <p:spPr>
          <a:xfrm>
            <a:off x="2737484" y="2463461"/>
            <a:ext cx="8971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为此，我们为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 I/O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请求设计了两条绕过路径：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map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缓存路径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直通路径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CN" altLang="x-none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3AE9437-DE36-7A6A-7BFF-A2BD1C530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6644" y="3110995"/>
            <a:ext cx="7790213" cy="34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72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>
          <a:xfrm>
            <a:off x="275526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3.4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多核优化模块设计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2737485" y="12090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操作流程</a:t>
            </a:r>
            <a:endParaRPr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/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64ED0C-10C1-E0BD-360E-09AEEAB606E5}"/>
              </a:ext>
            </a:extLst>
          </p:cNvPr>
          <p:cNvSpPr txBox="1"/>
          <p:nvPr/>
        </p:nvSpPr>
        <p:spPr>
          <a:xfrm>
            <a:off x="2737485" y="1657978"/>
            <a:ext cx="61395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为实现多核优化，需要对内核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 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驱动模块进行扩展和修改，同时考虑接口 问题也需要对用户层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libfuse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也进行扩展和修改。</a:t>
            </a:r>
            <a:endParaRPr lang="zh-CN" altLang="en-US" sz="1200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D9BFC6B-ADA3-8882-FA6F-D59E87FBF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8592" y="2358685"/>
            <a:ext cx="4933814" cy="429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AB758-4B1B-5FED-1206-133904676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81847DC4-A036-11A0-4BB5-4E651F83B6E8}"/>
              </a:ext>
            </a:extLst>
          </p:cNvPr>
          <p:cNvSpPr txBox="1"/>
          <p:nvPr/>
        </p:nvSpPr>
        <p:spPr>
          <a:xfrm>
            <a:off x="275526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3.4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多核优化模块设计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384E0A47-F3F9-4C52-92C3-8CC550D33AB8}"/>
              </a:ext>
            </a:extLst>
          </p:cNvPr>
          <p:cNvSpPr txBox="1"/>
          <p:nvPr/>
        </p:nvSpPr>
        <p:spPr>
          <a:xfrm>
            <a:off x="2737485" y="120904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的区别</a:t>
            </a:r>
            <a:endParaRPr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11">
            <a:extLst>
              <a:ext uri="{FF2B5EF4-FFF2-40B4-BE49-F238E27FC236}">
                <a16:creationId xmlns:a16="http://schemas.microsoft.com/office/drawing/2014/main" id="{5F4383E3-99FF-FCC2-61BE-5A833311D9D4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7B9B2012-734C-7E99-89FE-4518A67111E6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>
            <a:extLst>
              <a:ext uri="{FF2B5EF4-FFF2-40B4-BE49-F238E27FC236}">
                <a16:creationId xmlns:a16="http://schemas.microsoft.com/office/drawing/2014/main" id="{DDE8B578-3FCA-6079-0A16-98A0B3E86DA3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>
            <a:extLst>
              <a:ext uri="{FF2B5EF4-FFF2-40B4-BE49-F238E27FC236}">
                <a16:creationId xmlns:a16="http://schemas.microsoft.com/office/drawing/2014/main" id="{51761622-FA2D-C56F-B420-D3EA4C94AD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>
            <a:extLst>
              <a:ext uri="{FF2B5EF4-FFF2-40B4-BE49-F238E27FC236}">
                <a16:creationId xmlns:a16="http://schemas.microsoft.com/office/drawing/2014/main" id="{FF61C7E1-9D1E-016D-FB39-355F3A2C16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>
            <a:extLst>
              <a:ext uri="{FF2B5EF4-FFF2-40B4-BE49-F238E27FC236}">
                <a16:creationId xmlns:a16="http://schemas.microsoft.com/office/drawing/2014/main" id="{11D5FA0F-BDD4-32BD-E711-0169D573678D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>
            <a:extLst>
              <a:ext uri="{FF2B5EF4-FFF2-40B4-BE49-F238E27FC236}">
                <a16:creationId xmlns:a16="http://schemas.microsoft.com/office/drawing/2014/main" id="{06BE1848-5E55-9701-278F-59AE1C3C36EC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>
            <a:extLst>
              <a:ext uri="{FF2B5EF4-FFF2-40B4-BE49-F238E27FC236}">
                <a16:creationId xmlns:a16="http://schemas.microsoft.com/office/drawing/2014/main" id="{4B100DE2-86C2-8259-69A7-BE2C88D25CD5}"/>
              </a:ext>
            </a:extLst>
          </p:cNvPr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>
              <a:extLst>
                <a:ext uri="{FF2B5EF4-FFF2-40B4-BE49-F238E27FC236}">
                  <a16:creationId xmlns:a16="http://schemas.microsoft.com/office/drawing/2014/main" id="{E87655FA-B189-0D02-C57A-262151EEDA70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>
              <a:extLst>
                <a:ext uri="{FF2B5EF4-FFF2-40B4-BE49-F238E27FC236}">
                  <a16:creationId xmlns:a16="http://schemas.microsoft.com/office/drawing/2014/main" id="{55C2273E-6A51-21C3-A220-5F4751CF0223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>
            <a:extLst>
              <a:ext uri="{FF2B5EF4-FFF2-40B4-BE49-F238E27FC236}">
                <a16:creationId xmlns:a16="http://schemas.microsoft.com/office/drawing/2014/main" id="{381B97D4-059C-EF40-5AEE-6AA6F3CB12F2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A0F6C0A-1940-3551-7726-6EFEAA65E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865" y="1811267"/>
            <a:ext cx="9231139" cy="378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40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1EE2C-70D9-809F-FE44-5DB41D843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F7A0B4BF-A4F6-B048-AB74-B3F7673DF55C}"/>
              </a:ext>
            </a:extLst>
          </p:cNvPr>
          <p:cNvSpPr txBox="1"/>
          <p:nvPr/>
        </p:nvSpPr>
        <p:spPr>
          <a:xfrm>
            <a:off x="2755265" y="205740"/>
            <a:ext cx="5718175" cy="624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3.4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多核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优化模块设计</a:t>
            </a:r>
            <a:endParaRPr lang="zh-CN" altLang="en-US" sz="36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EA99EE08-5BB5-38B1-154B-0FFE990DD361}"/>
              </a:ext>
            </a:extLst>
          </p:cNvPr>
          <p:cNvSpPr txBox="1"/>
          <p:nvPr/>
        </p:nvSpPr>
        <p:spPr>
          <a:xfrm>
            <a:off x="2755265" y="98826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优化原理</a:t>
            </a:r>
            <a:endParaRPr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11">
            <a:extLst>
              <a:ext uri="{FF2B5EF4-FFF2-40B4-BE49-F238E27FC236}">
                <a16:creationId xmlns:a16="http://schemas.microsoft.com/office/drawing/2014/main" id="{EA0C374E-1AEF-4F05-21C6-15196442DC6A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0C6366F4-C960-FA6A-E7F2-1F9579D54A16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>
            <a:extLst>
              <a:ext uri="{FF2B5EF4-FFF2-40B4-BE49-F238E27FC236}">
                <a16:creationId xmlns:a16="http://schemas.microsoft.com/office/drawing/2014/main" id="{F1CC33CA-E4BA-2836-DA93-ECE2ED5EFCA9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>
            <a:extLst>
              <a:ext uri="{FF2B5EF4-FFF2-40B4-BE49-F238E27FC236}">
                <a16:creationId xmlns:a16="http://schemas.microsoft.com/office/drawing/2014/main" id="{E2B3650C-793C-A532-4D5F-5E3FF1ED15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>
            <a:extLst>
              <a:ext uri="{FF2B5EF4-FFF2-40B4-BE49-F238E27FC236}">
                <a16:creationId xmlns:a16="http://schemas.microsoft.com/office/drawing/2014/main" id="{700B244A-3431-889A-D3E3-AA5725FF87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>
            <a:extLst>
              <a:ext uri="{FF2B5EF4-FFF2-40B4-BE49-F238E27FC236}">
                <a16:creationId xmlns:a16="http://schemas.microsoft.com/office/drawing/2014/main" id="{DEEDC7A6-480E-C8AB-F5E1-1B97AA935156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>
            <a:extLst>
              <a:ext uri="{FF2B5EF4-FFF2-40B4-BE49-F238E27FC236}">
                <a16:creationId xmlns:a16="http://schemas.microsoft.com/office/drawing/2014/main" id="{03C5DA13-442B-8BF4-F295-B2BF920A6289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2" name="组合 19">
            <a:extLst>
              <a:ext uri="{FF2B5EF4-FFF2-40B4-BE49-F238E27FC236}">
                <a16:creationId xmlns:a16="http://schemas.microsoft.com/office/drawing/2014/main" id="{8A9601CC-6696-9085-4527-04C3A6101220}"/>
              </a:ext>
            </a:extLst>
          </p:cNvPr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24" name="矩形 14">
              <a:extLst>
                <a:ext uri="{FF2B5EF4-FFF2-40B4-BE49-F238E27FC236}">
                  <a16:creationId xmlns:a16="http://schemas.microsoft.com/office/drawing/2014/main" id="{3346CDC7-80C6-7031-0DF9-39859375A690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>
              <a:extLst>
                <a:ext uri="{FF2B5EF4-FFF2-40B4-BE49-F238E27FC236}">
                  <a16:creationId xmlns:a16="http://schemas.microsoft.com/office/drawing/2014/main" id="{9235872E-7EF5-BA57-C612-75F790F51F43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>
            <a:extLst>
              <a:ext uri="{FF2B5EF4-FFF2-40B4-BE49-F238E27FC236}">
                <a16:creationId xmlns:a16="http://schemas.microsoft.com/office/drawing/2014/main" id="{99EA0AC0-12C1-3258-E038-9668140CE7B1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95A5070-7FA2-F468-8612-A1421C3BED53}"/>
              </a:ext>
            </a:extLst>
          </p:cNvPr>
          <p:cNvSpPr txBox="1"/>
          <p:nvPr/>
        </p:nvSpPr>
        <p:spPr>
          <a:xfrm>
            <a:off x="2755265" y="1378528"/>
            <a:ext cx="7828301" cy="235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1.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可扩展的内核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用户空间通信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RFUSE 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采用每个核心的环形缓冲区结构作为通信通道，确保请求在无锁争用的情况下高效传输，最大化并行性。</a:t>
            </a:r>
            <a:endParaRPr lang="en-US" altLang="zh-CN" sz="18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/>
              <a:t>2.</a:t>
            </a:r>
            <a:r>
              <a:rPr lang="zh-CN" altLang="en-US" b="1" dirty="0"/>
              <a:t>高效的请求传输</a:t>
            </a:r>
            <a:r>
              <a:rPr lang="zh-CN" altLang="en-US" dirty="0"/>
              <a:t>：通过将环形通道映射为内核和用户空间之间的共享内存，线程可以进行空闲的忙等待，并使用混合轮询机制，</a:t>
            </a:r>
            <a:r>
              <a:rPr lang="en-US" altLang="zh-CN" dirty="0"/>
              <a:t>RFUSE </a:t>
            </a:r>
            <a:r>
              <a:rPr lang="zh-CN" altLang="en-US" dirty="0"/>
              <a:t>有效减少了上下文切换和请求复制的开销。</a:t>
            </a:r>
          </a:p>
          <a:p>
            <a:pPr>
              <a:lnSpc>
                <a:spcPct val="100000"/>
              </a:lnSpc>
            </a:pPr>
            <a:endParaRPr lang="zh-CN" altLang="en-US" sz="1200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7717F73-CC06-CC24-95C3-1A8BF1058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0436" y="3561434"/>
            <a:ext cx="6217302" cy="309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53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/>
          <p:nvPr/>
        </p:nvSpPr>
        <p:spPr>
          <a:xfrm>
            <a:off x="2932430" y="389890"/>
            <a:ext cx="3642360" cy="688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4.1 </a:t>
            </a:r>
            <a:r>
              <a:rPr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项目测试简介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783522" y="1166098"/>
            <a:ext cx="4773295" cy="4111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</a:t>
            </a:r>
            <a:r>
              <a:rPr lang="en-US" altLang="zh-CN" sz="1600" b="1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环境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发行版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Ubuntu 22.04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内核版本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6.5.0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x-none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modified</a:t>
            </a:r>
            <a:r>
              <a:rPr lang="zh-CN" altLang="x-none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x-none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指令集架构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x-none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x86-64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机器模式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虚拟机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内存大小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8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硬盘大小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100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处理器个数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1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处理器核心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12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处理器总核数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		12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SCSI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虚拟磁盘                  宿主机 </a:t>
            </a: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NVMe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SSD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en-US" sz="16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4047533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7830820" y="2950845"/>
            <a:ext cx="36607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性能指标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每秒流操作数（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IOPS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O总带宽（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MiB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/s）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读写平均处理延迟（</a:t>
            </a:r>
            <a:r>
              <a:rPr lang="en-US" altLang="zh-CN" sz="16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usec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18" name="文本框 4"/>
          <p:cNvSpPr txBox="1"/>
          <p:nvPr/>
        </p:nvSpPr>
        <p:spPr>
          <a:xfrm>
            <a:off x="7830820" y="4594860"/>
            <a:ext cx="3442335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对照对象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FUSE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ExtFUSE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b="1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endParaRPr lang="zh-CN" altLang="en-US" sz="16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02835" y="941026"/>
            <a:ext cx="4377014" cy="1895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测试内容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综合性能测试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- 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负载测试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：单个文件的小块随机读写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- 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负载测试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：多个小文件的随机读写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- 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负载测试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：多个大文件的分散式随机读写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2971165" y="5277608"/>
            <a:ext cx="3660140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测试工具</a:t>
            </a: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fio</a:t>
            </a:r>
            <a:b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</a:b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/>
          <p:nvPr/>
        </p:nvSpPr>
        <p:spPr>
          <a:xfrm>
            <a:off x="2939415" y="382905"/>
            <a:ext cx="5408930" cy="688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4.2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功能测试</a:t>
            </a: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4047533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sp>
        <p:nvSpPr>
          <p:cNvPr id="3" name="文本框 1"/>
          <p:cNvSpPr txBox="1"/>
          <p:nvPr/>
        </p:nvSpPr>
        <p:spPr>
          <a:xfrm>
            <a:off x="2939415" y="1022350"/>
            <a:ext cx="5102860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应当正确实现文件系统各项功能</a:t>
            </a: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包括相关系统调用、支持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POSIX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规定接口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2939415" y="2341245"/>
          <a:ext cx="463804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8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功能类别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实现功能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ea typeface="SimSun" charset="0"/>
                        </a:rPr>
                        <a:t>通过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文件和目录的创建与删除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创建文件（create）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</a:rPr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创建目录（mkdir）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创建特殊文件（mknod）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删除文件（unlink）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删除目录（rmdir）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</a:rPr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 rowSpan="10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文件和目录的访问与操作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查找文件或目录（lookup）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获取文件属性（getattr）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读取符号链接（readlink）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打开文件（open）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</a:rPr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读取文件内容（read）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写入文件内容（write）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打开目录（opendir）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读取目录内容（readdir）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关闭文件（release）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关闭目录（releasedir）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/>
          <p:nvPr/>
        </p:nvGraphicFramePr>
        <p:xfrm>
          <a:off x="7722235" y="1609725"/>
          <a:ext cx="440055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9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6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功能类别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实现功能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ea typeface="SimSun" charset="0"/>
                        </a:rPr>
                        <a:t>通过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元数据管理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设置文件属性（setattr）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获取扩展属性（getxattr）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设置扩展属性（setxattr）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列出扩展属性（listxattr）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删除扩展属性（removexattr）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 rowSpan="7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dirty="0" err="1"/>
                        <a:t>文件系统状态信息</a:t>
                      </a:r>
                      <a:endParaRPr lang="en-US" sz="1200" dirty="0"/>
                    </a:p>
                    <a:p>
                      <a:pPr algn="ctr">
                        <a:buNone/>
                      </a:pPr>
                      <a:r>
                        <a:rPr lang="en-US" altLang="zh-CN" sz="1200" dirty="0" err="1"/>
                        <a:t>操作管理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获取文件系统统计信息（statfs）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重命名文件或目录（rename）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创建符号链接（symlink）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创建硬链接（link）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预分配空间（fallocate）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同步文件（fsync）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同步目录（fsyncdir）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缓存和内存管理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ea typeface="SimSun" charset="0"/>
                        </a:rPr>
                        <a:t>移除</a:t>
                      </a:r>
                      <a:r>
                        <a:rPr lang="en-US" sz="1200"/>
                        <a:t>文件缓存（forget）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</a:rPr>
                        <a:t>移除</a:t>
                      </a:r>
                      <a:r>
                        <a:rPr lang="en-US" sz="1200" dirty="0" err="1"/>
                        <a:t>多个缓存（forget_multi</a:t>
                      </a:r>
                      <a:r>
                        <a:rPr lang="en-US" sz="1200" dirty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文件系统初始化与销毁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初始化文件系统（init）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销毁文件系统（destroy）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缓冲区操作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/>
                        <a:t>缓冲区写入文件（write_buf）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>
                          <a:ea typeface="SimSun" charset="0"/>
                          <a:sym typeface="+mn-ea"/>
                        </a:rPr>
                        <a:t>√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C60FF-55B5-631E-CE51-F15973AC7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C34BD8DD-5EE2-A861-3897-5567C432FE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88" y="212254"/>
            <a:ext cx="3754056" cy="824534"/>
          </a:xfrm>
        </p:spPr>
        <p:txBody>
          <a:bodyPr>
            <a:normAutofit/>
          </a:bodyPr>
          <a:lstStyle/>
          <a:p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项目简介</a:t>
            </a:r>
            <a:endParaRPr lang="en-US" altLang="zh-CN" sz="32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8" name="图形 17" descr="功能区">
            <a:extLst>
              <a:ext uri="{FF2B5EF4-FFF2-40B4-BE49-F238E27FC236}">
                <a16:creationId xmlns:a16="http://schemas.microsoft.com/office/drawing/2014/main" id="{BECD2A7C-A579-1629-34E9-5DB58FA0C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1296" y="381594"/>
            <a:ext cx="914400" cy="9144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98444A3-C5DE-4299-D226-90CFA2EF7AD9}"/>
              </a:ext>
            </a:extLst>
          </p:cNvPr>
          <p:cNvSpPr/>
          <p:nvPr/>
        </p:nvSpPr>
        <p:spPr>
          <a:xfrm>
            <a:off x="10855325" y="6308090"/>
            <a:ext cx="1336675" cy="549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0499D77-113A-21F3-9EC8-EF010D7B37FF}"/>
              </a:ext>
            </a:extLst>
          </p:cNvPr>
          <p:cNvSpPr txBox="1"/>
          <p:nvPr/>
        </p:nvSpPr>
        <p:spPr>
          <a:xfrm>
            <a:off x="508563" y="1582340"/>
            <a:ext cx="571861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Filesystem in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Userspace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）是目前广受欢迎的一个用户态文件系统框架， 但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在高频负载场景下受限于频繁的用户态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内核态切换和请求提交时的</a:t>
            </a:r>
            <a:r>
              <a:rPr lang="zh-CN" altLang="en-US" b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锁争用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，性能表现不佳。 </a:t>
            </a:r>
            <a:endParaRPr lang="en-US" altLang="zh-CN" b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为此，我们提出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，一个结合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技术的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性能优化方案。其中包括 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b="1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map 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实现文件元数据和文件内容在内核中的缓存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在内核 </a:t>
            </a:r>
            <a:r>
              <a:rPr lang="en-US" altLang="zh-CN" b="1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程序中 对 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请求快速处理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设计更为合理的内核请求队列结构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优化请求处理和调度管理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。上述工作的实现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提升各个负载场景下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的性能和可扩展性，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初赛阶段性能提升约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倍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。上 述设计不改变原本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的架构和接口标准，能够实现对现有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的完全兼容。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A083EE1E-5286-506E-8DD9-59E579CBC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374" y="1388963"/>
            <a:ext cx="2758116" cy="955116"/>
          </a:xfrm>
          <a:prstGeom prst="rect">
            <a:avLst/>
          </a:prstGeom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D976EF7C-34DB-9A60-E9F7-5B0387E27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2198" y="3428999"/>
            <a:ext cx="1731936" cy="1756459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FAFCDC5E-E73A-E151-6645-915417244B98}"/>
              </a:ext>
            </a:extLst>
          </p:cNvPr>
          <p:cNvSpPr txBox="1">
            <a:spLocks/>
          </p:cNvSpPr>
          <p:nvPr/>
        </p:nvSpPr>
        <p:spPr>
          <a:xfrm>
            <a:off x="8382408" y="3754618"/>
            <a:ext cx="2204378" cy="8245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FUSE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D735489A-8BF6-8C21-1EB1-26A30F62F309}"/>
              </a:ext>
            </a:extLst>
          </p:cNvPr>
          <p:cNvSpPr txBox="1">
            <a:spLocks/>
          </p:cNvSpPr>
          <p:nvPr/>
        </p:nvSpPr>
        <p:spPr>
          <a:xfrm>
            <a:off x="7610892" y="2474272"/>
            <a:ext cx="2204378" cy="8245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62262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4047533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sp>
        <p:nvSpPr>
          <p:cNvPr id="2" name="标题 1"/>
          <p:cNvSpPr txBox="1"/>
          <p:nvPr/>
        </p:nvSpPr>
        <p:spPr>
          <a:xfrm>
            <a:off x="2990215" y="173990"/>
            <a:ext cx="5664200" cy="688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4.3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综合性能测试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72A5F6D-59B5-3164-B926-FFD7B5BB0D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398" y="988646"/>
            <a:ext cx="3576838" cy="23505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E5CE1F7-0A5A-14C7-7D29-E7358D7A8C6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587" y="787429"/>
            <a:ext cx="3932653" cy="258441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D4737DC-A411-EC02-4801-DB6CA1295D9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865" y="3795575"/>
            <a:ext cx="3928021" cy="2511522"/>
          </a:xfrm>
          <a:prstGeom prst="rect">
            <a:avLst/>
          </a:prstGeom>
        </p:spPr>
      </p:pic>
      <p:sp>
        <p:nvSpPr>
          <p:cNvPr id="16" name="Text Box 4">
            <a:extLst>
              <a:ext uri="{FF2B5EF4-FFF2-40B4-BE49-F238E27FC236}">
                <a16:creationId xmlns:a16="http://schemas.microsoft.com/office/drawing/2014/main" id="{BEB49295-DEEB-65F1-5A42-6F078F1D8B91}"/>
              </a:ext>
            </a:extLst>
          </p:cNvPr>
          <p:cNvSpPr txBox="1"/>
          <p:nvPr/>
        </p:nvSpPr>
        <p:spPr>
          <a:xfrm>
            <a:off x="4355904" y="3352576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0"/>
              </a:rPr>
              <a:t>IOPS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cs typeface="Microsoft YaHei" charset="0"/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A028FBC5-39B4-C404-0932-1AA9295AC1AA}"/>
              </a:ext>
            </a:extLst>
          </p:cNvPr>
          <p:cNvSpPr txBox="1"/>
          <p:nvPr/>
        </p:nvSpPr>
        <p:spPr>
          <a:xfrm>
            <a:off x="8763205" y="33718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0"/>
              </a:rPr>
              <a:t>吞吐量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8034B41B-3B19-B932-995B-73AA80F5283A}"/>
              </a:ext>
            </a:extLst>
          </p:cNvPr>
          <p:cNvSpPr txBox="1"/>
          <p:nvPr/>
        </p:nvSpPr>
        <p:spPr>
          <a:xfrm>
            <a:off x="4173161" y="62724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0"/>
              </a:rPr>
              <a:t>读写延迟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6E8E0DA-530F-495E-9C22-D4DC545EE94D}"/>
              </a:ext>
            </a:extLst>
          </p:cNvPr>
          <p:cNvSpPr txBox="1"/>
          <p:nvPr/>
        </p:nvSpPr>
        <p:spPr>
          <a:xfrm>
            <a:off x="6989526" y="4347868"/>
            <a:ext cx="515642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在全部三类负载场景下相比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FUSE</a:t>
            </a:r>
            <a:r>
              <a:rPr lang="zh-CN" altLang="en-US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ExtFUSE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均有显著的性能提升。</a:t>
            </a:r>
            <a:endParaRPr lang="en-US" altLang="zh-CN" sz="1800" b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初赛阶段提升约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1.5~3</a:t>
            </a:r>
            <a:r>
              <a:rPr lang="zh-CN" altLang="en-US" sz="1800" b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倍。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5D32A-999B-6607-028A-01BF786D2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11">
            <a:extLst>
              <a:ext uri="{FF2B5EF4-FFF2-40B4-BE49-F238E27FC236}">
                <a16:creationId xmlns:a16="http://schemas.microsoft.com/office/drawing/2014/main" id="{1DDDA31A-A681-E54C-3A8C-44C1DB7B31DE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C7F99BE4-9395-6BF9-C792-85D75EF61C77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pic>
        <p:nvPicPr>
          <p:cNvPr id="37" name="图形 22" descr="文凭卷筒">
            <a:extLst>
              <a:ext uri="{FF2B5EF4-FFF2-40B4-BE49-F238E27FC236}">
                <a16:creationId xmlns:a16="http://schemas.microsoft.com/office/drawing/2014/main" id="{3F34053E-627E-9622-CF7C-1CC393656E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>
            <a:extLst>
              <a:ext uri="{FF2B5EF4-FFF2-40B4-BE49-F238E27FC236}">
                <a16:creationId xmlns:a16="http://schemas.microsoft.com/office/drawing/2014/main" id="{91FC8212-2471-33C7-58DA-103847A73F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>
            <a:extLst>
              <a:ext uri="{FF2B5EF4-FFF2-40B4-BE49-F238E27FC236}">
                <a16:creationId xmlns:a16="http://schemas.microsoft.com/office/drawing/2014/main" id="{97577C08-FD06-15F8-3FE1-DFBD15978FAD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>
            <a:extLst>
              <a:ext uri="{FF2B5EF4-FFF2-40B4-BE49-F238E27FC236}">
                <a16:creationId xmlns:a16="http://schemas.microsoft.com/office/drawing/2014/main" id="{EC298DF0-6E36-9001-D7BC-08E6430FE827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35" name="文本框 9">
            <a:extLst>
              <a:ext uri="{FF2B5EF4-FFF2-40B4-BE49-F238E27FC236}">
                <a16:creationId xmlns:a16="http://schemas.microsoft.com/office/drawing/2014/main" id="{2D48F9DE-3D54-A23C-ED70-632B895464F1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EC2196A-128F-0435-1ACD-09FD528B60C2}"/>
              </a:ext>
            </a:extLst>
          </p:cNvPr>
          <p:cNvGrpSpPr/>
          <p:nvPr/>
        </p:nvGrpSpPr>
        <p:grpSpPr>
          <a:xfrm>
            <a:off x="0" y="4047533"/>
            <a:ext cx="2737505" cy="762000"/>
            <a:chOff x="0" y="772160"/>
            <a:chExt cx="2737505" cy="762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090DB17-B0A8-32CA-3641-170C260A8E08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>
              <a:extLst>
                <a:ext uri="{FF2B5EF4-FFF2-40B4-BE49-F238E27FC236}">
                  <a16:creationId xmlns:a16="http://schemas.microsoft.com/office/drawing/2014/main" id="{C570BC83-D057-A2CD-CBF5-40D0BDE1B5A7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文本框 10">
            <a:extLst>
              <a:ext uri="{FF2B5EF4-FFF2-40B4-BE49-F238E27FC236}">
                <a16:creationId xmlns:a16="http://schemas.microsoft.com/office/drawing/2014/main" id="{9CB34BCD-795B-2382-2139-6D6668F97A07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B163FA2-B6A8-C3AD-AEFA-DAED16EBF821}"/>
              </a:ext>
            </a:extLst>
          </p:cNvPr>
          <p:cNvSpPr txBox="1"/>
          <p:nvPr/>
        </p:nvSpPr>
        <p:spPr>
          <a:xfrm>
            <a:off x="2990215" y="173990"/>
            <a:ext cx="5664200" cy="688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4.3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综合性能测试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A87E76-1004-15B3-31E5-3DECE9E55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7505" y="1199063"/>
            <a:ext cx="4568594" cy="214946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C92709-E27D-BBD3-80B0-936B4C7BB9E3}"/>
              </a:ext>
            </a:extLst>
          </p:cNvPr>
          <p:cNvSpPr txBox="1"/>
          <p:nvPr/>
        </p:nvSpPr>
        <p:spPr>
          <a:xfrm>
            <a:off x="7419022" y="1453685"/>
            <a:ext cx="44547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对更多的元数据请求做了进一步优化处理，同时为更为复杂的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请求做特殊处理，进一步降低了 内核态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用户态切换次数，从而实现性能大幅优化的效果，符合预期。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2CBD352-ACF2-7963-601A-36C6317786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65" y="3429000"/>
            <a:ext cx="4019550" cy="32004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525BE82-22A5-7871-2037-E0F7668014AA}"/>
              </a:ext>
            </a:extLst>
          </p:cNvPr>
          <p:cNvSpPr txBox="1"/>
          <p:nvPr/>
        </p:nvSpPr>
        <p:spPr>
          <a:xfrm>
            <a:off x="6929775" y="3939878"/>
            <a:ext cx="495715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在多个负载测试下，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的性能都逼近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。在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负载测试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：多个小文件的随机读写混合测试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表现优异，由于能够充分发挥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map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缓存路径的优势，性能一度超越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，显示出了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在小文件场景的极强竞争力。</a:t>
            </a:r>
          </a:p>
        </p:txBody>
      </p:sp>
    </p:spTree>
    <p:extLst>
      <p:ext uri="{BB962C8B-B14F-4D97-AF65-F5344CB8AC3E}">
        <p14:creationId xmlns:p14="http://schemas.microsoft.com/office/powerpoint/2010/main" val="312312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4047533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sp>
        <p:nvSpPr>
          <p:cNvPr id="2" name="标题 1"/>
          <p:cNvSpPr txBox="1"/>
          <p:nvPr/>
        </p:nvSpPr>
        <p:spPr>
          <a:xfrm>
            <a:off x="2990215" y="173990"/>
            <a:ext cx="5577832" cy="688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4.4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项目视频演示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5D2B75-222E-6115-536F-1D26495BC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123352"/>
            <a:ext cx="8455232" cy="4756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737456" y="287916"/>
            <a:ext cx="4727575" cy="655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5.1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</a:t>
            </a:r>
          </a:p>
        </p:txBody>
      </p:sp>
      <p:sp>
        <p:nvSpPr>
          <p:cNvPr id="4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13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14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18" name="图形 22" descr="文凭卷筒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19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0" y="4984083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6BE97F79-C219-26AE-5C70-2859CAC29065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95230389"/>
              </p:ext>
            </p:extLst>
          </p:nvPr>
        </p:nvGraphicFramePr>
        <p:xfrm>
          <a:off x="2737456" y="943236"/>
          <a:ext cx="9238615" cy="5315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52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/>
                        <a:t>目标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/>
                        <a:t>完成情况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</a:t>
                      </a:r>
                      <a:r>
                        <a:rPr lang="en-US" altLang="zh-CN" sz="1600" b="1" dirty="0"/>
                        <a:t>1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en-US" altLang="zh-CN" sz="1600" b="1" dirty="0"/>
                        <a:t>FUSE </a:t>
                      </a:r>
                      <a:r>
                        <a:rPr lang="zh-CN" altLang="en-US" sz="1600" b="1" dirty="0"/>
                        <a:t>内核模块扩展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ct val="100000"/>
                        </a:lnSpc>
                      </a:pPr>
                      <a:endParaRPr lang="zh-CN" altLang="en-US" sz="1600" dirty="0"/>
                    </a:p>
                    <a:p>
                      <a:pPr algn="ctr" fontAlgn="auto">
                        <a:lnSpc>
                          <a:spcPct val="100000"/>
                        </a:lnSpc>
                      </a:pPr>
                      <a:r>
                        <a:rPr lang="zh-CN" altLang="en-US" sz="1600" dirty="0"/>
                        <a:t>全部完成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支持新的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zh-CN" altLang="en-US" sz="1600" dirty="0"/>
                        <a:t>程序类型。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扩展</a:t>
                      </a:r>
                      <a:r>
                        <a:rPr lang="en-US" altLang="zh-CN" sz="1600" dirty="0"/>
                        <a:t>FUSE</a:t>
                      </a:r>
                      <a:r>
                        <a:rPr lang="zh-CN" altLang="en-US" sz="1600" dirty="0"/>
                        <a:t>挂载点支持。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设计并注册文件系统相关 </a:t>
                      </a:r>
                      <a:r>
                        <a:rPr lang="en-US" altLang="zh-CN" sz="1600" dirty="0"/>
                        <a:t>helper </a:t>
                      </a:r>
                      <a:r>
                        <a:rPr lang="zh-CN" altLang="en-US" sz="1600" dirty="0"/>
                        <a:t>函数。</a:t>
                      </a:r>
                      <a:endParaRPr lang="en-US" altLang="zh-CN" sz="1600" dirty="0"/>
                    </a:p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sz="1600" dirty="0"/>
                        <a:t>4. </a:t>
                      </a:r>
                      <a:r>
                        <a:rPr lang="zh-CN" altLang="en-US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后续可能随着需求变化，进一步扩展。 </a:t>
                      </a:r>
                      <a:endParaRPr sz="16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</a:t>
                      </a:r>
                      <a:r>
                        <a:rPr lang="en-US" altLang="zh-CN" sz="1600" b="1" dirty="0"/>
                        <a:t>2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en-US" altLang="zh-CN" sz="1600" b="1" dirty="0"/>
                        <a:t>FUSE </a:t>
                      </a:r>
                      <a:r>
                        <a:rPr lang="zh-CN" altLang="en-US" sz="1600" b="1" dirty="0"/>
                        <a:t>元数据请求优化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/>
                        <a:t>全部完成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优化 </a:t>
                      </a:r>
                      <a:r>
                        <a:rPr lang="en-US" altLang="zh-CN" sz="1600" dirty="0" err="1"/>
                        <a:t>inode</a:t>
                      </a:r>
                      <a:r>
                        <a:rPr lang="zh-CN" altLang="en-US" sz="1600" dirty="0"/>
                        <a:t>、目录、权限、路径等相关操作。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使用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map </a:t>
                      </a:r>
                      <a:r>
                        <a:rPr lang="zh-CN" altLang="en-US" sz="1600" dirty="0"/>
                        <a:t>实现元数据缓存。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实现内核态与用户态高效协调访问。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4. </a:t>
                      </a:r>
                      <a:r>
                        <a:rPr lang="zh-CN" altLang="en-US" sz="1600" dirty="0"/>
                        <a:t>内核</a:t>
                      </a:r>
                      <a:r>
                        <a:rPr lang="en-US" altLang="zh-CN" sz="1600" dirty="0"/>
                        <a:t>/</a:t>
                      </a:r>
                      <a:r>
                        <a:rPr lang="zh-CN" altLang="en-US" sz="1600" dirty="0"/>
                        <a:t>用户态切换次数显著下降。</a:t>
                      </a:r>
                      <a:endParaRPr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5995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目标3：</a:t>
                      </a:r>
                      <a:r>
                        <a:rPr lang="en-US" altLang="zh-CN" sz="1600" b="1" dirty="0"/>
                        <a:t>FUSE I/O </a:t>
                      </a:r>
                      <a:r>
                        <a:rPr lang="zh-CN" altLang="en-US" sz="1600" b="1" dirty="0"/>
                        <a:t>请求的特殊优化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/>
                        <a:t>全部完成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支持直通路径：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直接读取文件内容。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支持缓存路径：将内容存入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map </a:t>
                      </a:r>
                      <a:r>
                        <a:rPr lang="zh-CN" altLang="en-US" sz="1600" dirty="0"/>
                        <a:t>缓存。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设计请求调度策略实现直通与缓存路径选择。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4. </a:t>
                      </a:r>
                      <a:r>
                        <a:rPr lang="zh-CN" altLang="en-US" sz="1600" dirty="0"/>
                        <a:t>读写性能提升 </a:t>
                      </a:r>
                      <a:r>
                        <a:rPr lang="en-US" altLang="zh-CN" sz="1600" dirty="0"/>
                        <a:t>1.5~3 </a:t>
                      </a:r>
                      <a:r>
                        <a:rPr lang="zh-CN" altLang="en-US" sz="1600" dirty="0"/>
                        <a:t>倍。</a:t>
                      </a:r>
                      <a:endParaRPr sz="16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9945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目标4：基于内核修改的多核优化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基本完成</a:t>
                      </a:r>
                      <a:r>
                        <a:rPr lang="en-US" altLang="zh-CN" sz="1600" dirty="0"/>
                        <a:t>80%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为每个核心构建独立 </a:t>
                      </a:r>
                      <a:r>
                        <a:rPr lang="en-US" altLang="zh-CN" sz="1600" dirty="0" err="1"/>
                        <a:t>ringbuf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管道代替请求队列。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实现可扩展的核间通信机制。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实现多核 </a:t>
                      </a:r>
                      <a:r>
                        <a:rPr lang="en-US" altLang="zh-CN" sz="1600" dirty="0"/>
                        <a:t>CPU </a:t>
                      </a:r>
                      <a:r>
                        <a:rPr lang="zh-CN" altLang="en-US" sz="1600" dirty="0"/>
                        <a:t>环境的适配。</a:t>
                      </a:r>
                      <a:endParaRPr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090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目标5：负载监控与请求均衡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进行中</a:t>
                      </a:r>
                      <a:r>
                        <a:rPr lang="en-US" altLang="zh-CN" sz="1600" dirty="0"/>
                        <a:t> 20%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利用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动态分析请求负载。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根据 </a:t>
                      </a:r>
                      <a:r>
                        <a:rPr lang="en-US" altLang="zh-CN" sz="1600" dirty="0" err="1"/>
                        <a:t>ringbuf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状态进行调度策略调整。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针对不同的负载情况实现合理的请求分配。</a:t>
                      </a:r>
                      <a:endParaRPr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737485" y="310515"/>
            <a:ext cx="6396990" cy="655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5.1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750185" y="1187450"/>
            <a:ext cx="4080510" cy="42498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性能优先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在不改变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架构和接口标准的前提下，尽可能提升用户态文件系 统的运行效率。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灵活易拓展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模块之间</a:t>
            </a:r>
            <a:r>
              <a:rPr lang="zh-CN" altLang="en-US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松耦合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，绝大部分逻辑采用</a:t>
            </a:r>
            <a:r>
              <a:rPr lang="en-US" altLang="zh-CN" sz="16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实现，即插即用、安全高效。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兼容性：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完全保持与现有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文件系统的兼容性，确保用户态文件系统的接口 和行为不变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987540" y="1187450"/>
            <a:ext cx="4894580" cy="28188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高并发支持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设计合理的请求调度和负载均衡机制，充分利用多核处理器的并行能力，提升系统在高并发场景下的吞吐率和响应速度。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全面优化：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设计多条工作路径和自适应调度机制，在各个复杂的负载都能维持高性能水平。</a:t>
            </a:r>
            <a:endParaRPr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715" y="5578792"/>
            <a:ext cx="2106930" cy="729615"/>
          </a:xfrm>
          <a:prstGeom prst="rect">
            <a:avLst/>
          </a:prstGeom>
        </p:spPr>
      </p:pic>
      <p:sp>
        <p:nvSpPr>
          <p:cNvPr id="26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28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29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31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2" name="图形 22" descr="文凭卷筒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3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grpSp>
        <p:nvGrpSpPr>
          <p:cNvPr id="34" name="组合 19"/>
          <p:cNvGrpSpPr/>
          <p:nvPr/>
        </p:nvGrpSpPr>
        <p:grpSpPr>
          <a:xfrm>
            <a:off x="0" y="4984083"/>
            <a:ext cx="2737505" cy="762000"/>
            <a:chOff x="0" y="772160"/>
            <a:chExt cx="2737505" cy="762000"/>
          </a:xfrm>
        </p:grpSpPr>
        <p:sp>
          <p:nvSpPr>
            <p:cNvPr id="3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737485" y="310515"/>
            <a:ext cx="3988435" cy="655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5.2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展望</a:t>
            </a:r>
          </a:p>
        </p:txBody>
      </p:sp>
      <p:sp>
        <p:nvSpPr>
          <p:cNvPr id="26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28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29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31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2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3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grpSp>
        <p:nvGrpSpPr>
          <p:cNvPr id="34" name="组合 19"/>
          <p:cNvGrpSpPr/>
          <p:nvPr/>
        </p:nvGrpSpPr>
        <p:grpSpPr>
          <a:xfrm>
            <a:off x="0" y="4984083"/>
            <a:ext cx="2737505" cy="762000"/>
            <a:chOff x="0" y="772160"/>
            <a:chExt cx="2737505" cy="762000"/>
          </a:xfrm>
        </p:grpSpPr>
        <p:sp>
          <p:nvSpPr>
            <p:cNvPr id="3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"/>
          <p:cNvSpPr txBox="1"/>
          <p:nvPr/>
        </p:nvSpPr>
        <p:spPr>
          <a:xfrm>
            <a:off x="2737485" y="1185508"/>
            <a:ext cx="9183370" cy="50293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继续完成工作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对于初赛阶段未完成的工作，在决赛阶段持续开发。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完善已有工作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：针对目前已完成的工作，进一步全面优化处理，达到更高的性能水平。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</a:t>
            </a: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-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针对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请求绕过操作，尝试对更多的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请求设计单独的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处理函数，实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  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现全面覆盖，极致性能提升。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 -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针对现有的调度算法，尝试设计并实现更为合理的调度方式。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 ……</a:t>
            </a:r>
          </a:p>
          <a:p>
            <a:pPr fontAlgn="auto">
              <a:lnSpc>
                <a:spcPct val="150000"/>
              </a:lnSpc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思考新的优化方向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：进一步思考并实现新的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结合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FUSE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的优化方向。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 -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考虑对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IO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堆栈层次结构修改，结合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实现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IO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堆栈的调度策略。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    ……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5" y="0"/>
            <a:ext cx="12192000" cy="4411744"/>
          </a:xfrm>
          <a:prstGeom prst="rect">
            <a:avLst/>
          </a:prstGeom>
          <a:gradFill flip="none" rotWithShape="1">
            <a:gsLst>
              <a:gs pos="0">
                <a:srgbClr val="215CC1"/>
              </a:gs>
              <a:gs pos="100000">
                <a:srgbClr val="215CC1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63511"/>
            <a:ext cx="3922388" cy="720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99085" y="2160677"/>
            <a:ext cx="1019508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Thanks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151350" y="1337698"/>
            <a:ext cx="7889293" cy="473519"/>
            <a:chOff x="2151350" y="1337698"/>
            <a:chExt cx="7889293" cy="473519"/>
          </a:xfrm>
        </p:grpSpPr>
        <p:sp>
          <p:nvSpPr>
            <p:cNvPr id="20" name="文本框 19"/>
            <p:cNvSpPr txBox="1"/>
            <p:nvPr/>
          </p:nvSpPr>
          <p:spPr>
            <a:xfrm>
              <a:off x="2151350" y="1337698"/>
              <a:ext cx="788929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FFF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2024</a:t>
              </a:r>
              <a:r>
                <a:rPr lang="zh-CN" altLang="en-US" b="1" dirty="0">
                  <a:solidFill>
                    <a:srgbClr val="FFFFF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年全国大学生计算机系统能力大赛操作系统设计</a:t>
              </a:r>
              <a:endPara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3290563" y="1811217"/>
              <a:ext cx="561087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2151380" y="3694430"/>
            <a:ext cx="79927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proj289-High-performance-user-mode-file-system</a:t>
            </a:r>
          </a:p>
        </p:txBody>
      </p:sp>
      <p:sp>
        <p:nvSpPr>
          <p:cNvPr id="2" name="矩形 1"/>
          <p:cNvSpPr/>
          <p:nvPr/>
        </p:nvSpPr>
        <p:spPr>
          <a:xfrm>
            <a:off x="10855325" y="6308090"/>
            <a:ext cx="1336675" cy="549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3"/>
          <p:cNvSpPr txBox="1"/>
          <p:nvPr/>
        </p:nvSpPr>
        <p:spPr>
          <a:xfrm>
            <a:off x="4074795" y="4545965"/>
            <a:ext cx="470090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队伍名称：</a:t>
            </a:r>
            <a:r>
              <a:rPr lang="en-US" altLang="zh-CN" sz="2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FastPoke</a:t>
            </a:r>
            <a:endParaRPr lang="en-US" altLang="zh-CN" sz="22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队伍成员：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许辰涛、冯可逸、赵胜杰</a:t>
            </a: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校内导师：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夏文、李诗逸</a:t>
            </a:r>
            <a:endParaRPr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校外导师：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郑昱笙</a:t>
            </a:r>
            <a:endParaRPr lang="zh-CN" altLang="en-US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u="sng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答辩大纲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、项目背景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、项目目标与完成情况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、设计实现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4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、项目测试与性能评估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5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、总结与展望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855325" y="6308090"/>
            <a:ext cx="1336675" cy="549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0" y="1256291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23" name="图形 22" descr="文凭卷筒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sp>
        <p:nvSpPr>
          <p:cNvPr id="13" name="标题 1"/>
          <p:cNvSpPr txBox="1"/>
          <p:nvPr/>
        </p:nvSpPr>
        <p:spPr>
          <a:xfrm>
            <a:off x="3255691" y="568119"/>
            <a:ext cx="8596786" cy="68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zh-CN" altLang="en-US" sz="32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学论网-矩形 1"/>
          <p:cNvSpPr/>
          <p:nvPr/>
        </p:nvSpPr>
        <p:spPr>
          <a:xfrm>
            <a:off x="3024505" y="2109470"/>
            <a:ext cx="2764790" cy="4207510"/>
          </a:xfrm>
          <a:prstGeom prst="rect">
            <a:avLst/>
          </a:prstGeom>
          <a:noFill/>
          <a:ln w="12700" cap="flat" cmpd="sng" algn="ctr">
            <a:solidFill>
              <a:srgbClr val="448AD7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学论网-www.xuelun.me"/>
          <p:cNvSpPr txBox="1"/>
          <p:nvPr/>
        </p:nvSpPr>
        <p:spPr>
          <a:xfrm>
            <a:off x="3113405" y="2109470"/>
            <a:ext cx="2675890" cy="411151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 </a:t>
            </a:r>
            <a:r>
              <a:rPr lang="x-none" altLang="en-US" sz="2000" b="1" u="sng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2000" b="1" u="sng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发展</a:t>
            </a:r>
            <a:endParaRPr lang="en-US" altLang="zh-CN" sz="2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x-none" altLang="zh-CN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普及：</a:t>
            </a:r>
            <a:r>
              <a:rPr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FUSE使用户能够在用户空间创建和管理文件系统，广泛应用于灵活性和扩展性要求较高的场景中，如大规模数据处理和分布式系统。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x-none" altLang="zh-CN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挑战：</a:t>
            </a:r>
            <a:r>
              <a:rPr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由于操作在用户空间完成，相较于内核空间的传统文件系统，</a:t>
            </a:r>
            <a:r>
              <a:rPr 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会产生额外系统调用开销</a:t>
            </a:r>
            <a:r>
              <a:rPr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096000" y="1695331"/>
            <a:ext cx="5807710" cy="3592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当今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大量项目或服务都基于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FUSE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en-US" sz="2000" dirty="0"/>
              <a:t>广泛应用于云存储挂载、加密保护、分布式存储和文件系统原型开发等场景。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sz="1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研究表明</a:t>
            </a:r>
            <a:r>
              <a:rPr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，FUSE性能下降幅度可达</a:t>
            </a:r>
            <a:r>
              <a:rPr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81%</a:t>
            </a:r>
            <a:r>
              <a:rPr lang="x-none" sz="2000" baseline="30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[1]</a:t>
            </a:r>
            <a:br>
              <a:rPr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</a:br>
            <a:r>
              <a:rPr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在高负载条件下，FUSE的吞吐量可降低高达</a:t>
            </a:r>
            <a:r>
              <a:rPr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83%</a:t>
            </a:r>
            <a:r>
              <a:rPr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sz="20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而延迟则可能增加</a:t>
            </a:r>
            <a:r>
              <a:rPr sz="2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四倍</a:t>
            </a:r>
            <a:r>
              <a:rPr lang="x-none" sz="2000" baseline="30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[2]</a:t>
            </a:r>
            <a:endParaRPr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055" y="1380490"/>
            <a:ext cx="717550" cy="72771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6113780" y="6246495"/>
            <a:ext cx="5892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x-none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[2] </a:t>
            </a:r>
            <a:r>
              <a:rPr lang="en-US" sz="9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Vangoor</a:t>
            </a:r>
            <a:r>
              <a:rPr 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Bharath Kumar Reddy, et al. “Performance and Resource Utilization of FUSE User-Space File Systems.” ACM Transactions on Storage, vol. 15, no. 2, May 2019, pp. 1–49, https://doi.org/10.1145/3310148.</a:t>
            </a:r>
          </a:p>
        </p:txBody>
      </p:sp>
      <p:sp>
        <p:nvSpPr>
          <p:cNvPr id="18" name="Text Box 17"/>
          <p:cNvSpPr txBox="1"/>
          <p:nvPr/>
        </p:nvSpPr>
        <p:spPr>
          <a:xfrm>
            <a:off x="6113780" y="5822315"/>
            <a:ext cx="5942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x-none" altLang="en-US" sz="900">
                <a:latin typeface="Microsoft YaHei" panose="020B0503020204020204" pitchFamily="34" charset="-122"/>
                <a:ea typeface="Microsoft YaHei" panose="020B0503020204020204" pitchFamily="34" charset="-122"/>
              </a:rPr>
              <a:t>[1] </a:t>
            </a:r>
            <a:r>
              <a:rPr lang="en-US" sz="900">
                <a:latin typeface="Microsoft YaHei" panose="020B0503020204020204" pitchFamily="34" charset="-122"/>
                <a:ea typeface="Microsoft YaHei" panose="020B0503020204020204" pitchFamily="34" charset="-122"/>
              </a:rPr>
              <a:t>Bijlani, Ashish, and Umakishore Ramachandran. “Extension Framework for File Systems in User Space.” USENIX Annual Technical Conference,USENIX Annual Technical Conference, July 2019.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/>
          <p:nvPr/>
        </p:nvSpPr>
        <p:spPr>
          <a:xfrm>
            <a:off x="3255691" y="568119"/>
            <a:ext cx="8596786" cy="68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zh-CN" altLang="en-US" sz="32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学论网-矩形 1"/>
          <p:cNvSpPr/>
          <p:nvPr/>
        </p:nvSpPr>
        <p:spPr>
          <a:xfrm>
            <a:off x="2896870" y="2115185"/>
            <a:ext cx="2784475" cy="4300220"/>
          </a:xfrm>
          <a:prstGeom prst="rect">
            <a:avLst/>
          </a:prstGeom>
          <a:noFill/>
          <a:ln w="12700" cap="flat" cmpd="sng" algn="ctr">
            <a:solidFill>
              <a:srgbClr val="448AD7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学论网-www.xuelun.me"/>
          <p:cNvSpPr txBox="1"/>
          <p:nvPr/>
        </p:nvSpPr>
        <p:spPr>
          <a:xfrm>
            <a:off x="3016885" y="2192655"/>
            <a:ext cx="2437765" cy="41548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lang="x-none" altLang="en-US" sz="2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2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000" b="1" u="sng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zh-CN" altLang="en-US" sz="2000" b="1" u="sng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兴起</a:t>
            </a:r>
            <a:endParaRPr lang="en-US" altLang="zh-CN" sz="2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优势：</a:t>
            </a:r>
            <a:r>
              <a:rPr lang="en-US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方便用户在内核里安全运行自定义逻辑</a:t>
            </a:r>
            <a:r>
              <a:rPr lang="zh-CN" sz="16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，</a:t>
            </a:r>
            <a:r>
              <a:rPr lang="zh-CN" altLang="en-US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具有优秀的</a:t>
            </a:r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运行时、内核空间和用户交互能力。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现状</a:t>
            </a:r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eBPF在网络、安全、可观测性方面已经有了很多应用</a:t>
            </a:r>
            <a:r>
              <a:rPr 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，也有一些与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FUSE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结合的尝试。</a:t>
            </a:r>
            <a:endParaRPr lang="zh-CN" altLang="en-US" sz="1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 descr="eBPF_icon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805" y="1414780"/>
            <a:ext cx="539750" cy="54673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5779770" y="1544955"/>
            <a:ext cx="583120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内核中强大的类虚拟机技术，允许以强安全的方式在内核指定位置运行用户态编写的程序（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程序，字节码）。并提供内核与用户态交互的通道，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Map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n"/>
            </a:pP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x-none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x-none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与性能优化：虽然当下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主要被用于网络包处理、内核统计监测、安全验证等场景，但是由于其优秀的可扩展性，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eBPF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同样也适合用于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FUSE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相关的性能优化。</a:t>
            </a:r>
          </a:p>
        </p:txBody>
      </p:sp>
      <p:sp>
        <p:nvSpPr>
          <p:cNvPr id="5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19"/>
          <p:cNvGrpSpPr/>
          <p:nvPr/>
        </p:nvGrpSpPr>
        <p:grpSpPr>
          <a:xfrm>
            <a:off x="0" y="1256291"/>
            <a:ext cx="2737505" cy="762000"/>
            <a:chOff x="0" y="772160"/>
            <a:chExt cx="2737505" cy="762000"/>
          </a:xfrm>
        </p:grpSpPr>
        <p:sp>
          <p:nvSpPr>
            <p:cNvPr id="7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8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19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24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25" name="图形 22" descr="文凭卷筒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26" name="图片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27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721BC-CD9B-FD84-F434-21156A52D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5DD3EFD5-F3FE-D5DE-5402-6AC9A8DCA099}"/>
              </a:ext>
            </a:extLst>
          </p:cNvPr>
          <p:cNvSpPr txBox="1"/>
          <p:nvPr/>
        </p:nvSpPr>
        <p:spPr>
          <a:xfrm>
            <a:off x="3255691" y="568119"/>
            <a:ext cx="8596786" cy="68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1.2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项目意义</a:t>
            </a:r>
          </a:p>
        </p:txBody>
      </p:sp>
      <p:sp>
        <p:nvSpPr>
          <p:cNvPr id="5" name="矩形 11">
            <a:extLst>
              <a:ext uri="{FF2B5EF4-FFF2-40B4-BE49-F238E27FC236}">
                <a16:creationId xmlns:a16="http://schemas.microsoft.com/office/drawing/2014/main" id="{4C0EED19-67A2-6E31-B09C-84DD94AD4505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50B6D2DA-9DDC-73D0-0F4B-5995DC5EDE60}"/>
              </a:ext>
            </a:extLst>
          </p:cNvPr>
          <p:cNvGrpSpPr/>
          <p:nvPr/>
        </p:nvGrpSpPr>
        <p:grpSpPr>
          <a:xfrm>
            <a:off x="0" y="1256291"/>
            <a:ext cx="2737505" cy="762000"/>
            <a:chOff x="0" y="772160"/>
            <a:chExt cx="2737505" cy="762000"/>
          </a:xfrm>
        </p:grpSpPr>
        <p:sp>
          <p:nvSpPr>
            <p:cNvPr id="7" name="矩形 14">
              <a:extLst>
                <a:ext uri="{FF2B5EF4-FFF2-40B4-BE49-F238E27FC236}">
                  <a16:creationId xmlns:a16="http://schemas.microsoft.com/office/drawing/2014/main" id="{1521C3A3-6334-D5A7-0CA9-5713569398D0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等腰三角形 16">
              <a:extLst>
                <a:ext uri="{FF2B5EF4-FFF2-40B4-BE49-F238E27FC236}">
                  <a16:creationId xmlns:a16="http://schemas.microsoft.com/office/drawing/2014/main" id="{046378E2-EAB5-CE13-82C4-9B974D433772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8" name="文本框 7">
            <a:extLst>
              <a:ext uri="{FF2B5EF4-FFF2-40B4-BE49-F238E27FC236}">
                <a16:creationId xmlns:a16="http://schemas.microsoft.com/office/drawing/2014/main" id="{C58F85EA-F861-10BD-7247-8A3A1BBBB65C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19" name="文本框 8">
            <a:extLst>
              <a:ext uri="{FF2B5EF4-FFF2-40B4-BE49-F238E27FC236}">
                <a16:creationId xmlns:a16="http://schemas.microsoft.com/office/drawing/2014/main" id="{A3C19AC1-B1C3-5FCF-CD3A-6D74F07FB531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22" name="文本框 9">
            <a:extLst>
              <a:ext uri="{FF2B5EF4-FFF2-40B4-BE49-F238E27FC236}">
                <a16:creationId xmlns:a16="http://schemas.microsoft.com/office/drawing/2014/main" id="{D55E0662-CA36-2CAA-A6F8-99F691231D89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24" name="文本框 10">
            <a:extLst>
              <a:ext uri="{FF2B5EF4-FFF2-40B4-BE49-F238E27FC236}">
                <a16:creationId xmlns:a16="http://schemas.microsoft.com/office/drawing/2014/main" id="{4CFC5BBF-F00C-BA43-A414-C6CD43DDE0D6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25" name="图形 22" descr="文凭卷筒">
            <a:extLst>
              <a:ext uri="{FF2B5EF4-FFF2-40B4-BE49-F238E27FC236}">
                <a16:creationId xmlns:a16="http://schemas.microsoft.com/office/drawing/2014/main" id="{3855A9DF-4A0A-B463-1D52-5156CF83A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26" name="图片 15">
            <a:extLst>
              <a:ext uri="{FF2B5EF4-FFF2-40B4-BE49-F238E27FC236}">
                <a16:creationId xmlns:a16="http://schemas.microsoft.com/office/drawing/2014/main" id="{4312395D-B47E-876C-8931-89D817C3AF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27" name="文本框 29">
            <a:extLst>
              <a:ext uri="{FF2B5EF4-FFF2-40B4-BE49-F238E27FC236}">
                <a16:creationId xmlns:a16="http://schemas.microsoft.com/office/drawing/2014/main" id="{2F2A4501-A0C1-34BE-85AE-6E1F0C7E75F6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29C802B-ABB8-F656-D9A3-D3E45C034ECD}"/>
              </a:ext>
            </a:extLst>
          </p:cNvPr>
          <p:cNvSpPr txBox="1"/>
          <p:nvPr/>
        </p:nvSpPr>
        <p:spPr>
          <a:xfrm>
            <a:off x="3255691" y="1388371"/>
            <a:ext cx="746957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对</a:t>
            </a:r>
            <a:r>
              <a:rPr lang="en-US" altLang="zh-CN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</a:t>
            </a:r>
            <a:r>
              <a:rPr lang="zh-CN" altLang="en-US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性能的大幅提升：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针对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的性能瓶颈，结合</a:t>
            </a:r>
            <a:r>
              <a:rPr lang="en-US" altLang="zh-CN" sz="2000" dirty="0" err="1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eBPF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技术实现用户态绕过和负载调度管理，减少高负载条件下用户态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内核态的频繁切换和严重的锁争用，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初赛阶段性能可提升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1.5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~3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倍。</a:t>
            </a:r>
            <a:endParaRPr lang="en-US" altLang="zh-CN" sz="2000" b="1" dirty="0"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对</a:t>
            </a:r>
            <a:r>
              <a:rPr lang="en-US" altLang="zh-CN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</a:t>
            </a:r>
            <a:r>
              <a:rPr lang="zh-CN" altLang="en-US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的完全兼容：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完全兼容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</a:t>
            </a:r>
            <a:r>
              <a:rPr lang="zh-CN" altLang="en-US" sz="200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，确保用户态文件系统的接口和行为保持不变，对用户友好，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提供简单易用的配置方式，且完全保留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FUSE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灵活和扩展性良好的优势。</a:t>
            </a:r>
            <a:endParaRPr lang="en-US" altLang="zh-CN" sz="2000" b="1" dirty="0">
              <a:solidFill>
                <a:srgbClr val="FF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各个负载场景下的全面优化</a:t>
            </a:r>
            <a:r>
              <a:rPr lang="zh-CN" altLang="en-US" sz="2000" b="1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 sz="20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eFuse</a:t>
            </a:r>
            <a:r>
              <a:rPr lang="zh-CN" altLang="en-US" sz="20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针对不同的负载场景设计了多种绕过路线和自适应调度器，以及自主负载均衡，</a:t>
            </a:r>
            <a:r>
              <a:rPr lang="zh-CN" altLang="en-US" sz="20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实现在各种复杂的负载场景下都能维持较高的性能水平。</a:t>
            </a:r>
            <a:endParaRPr lang="en-US" altLang="zh-CN" sz="2000" b="1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等线" panose="02010600030101010101" pitchFamily="2" charset="-122"/>
              </a:rPr>
              <a:t>强大的可扩展性：</a:t>
            </a:r>
            <a:r>
              <a:rPr lang="zh-CN" altLang="en-US" sz="2000" dirty="0"/>
              <a:t>提供 </a:t>
            </a:r>
            <a:r>
              <a:rPr lang="en-US" altLang="zh-CN" sz="2000" dirty="0" err="1"/>
              <a:t>eBPF</a:t>
            </a:r>
            <a:r>
              <a:rPr lang="en-US" altLang="zh-CN" sz="2000" dirty="0"/>
              <a:t> </a:t>
            </a:r>
            <a:r>
              <a:rPr lang="zh-CN" altLang="en-US" sz="2000" dirty="0"/>
              <a:t>的可编程能力，设计灵活的 </a:t>
            </a:r>
            <a:r>
              <a:rPr lang="en-US" altLang="zh-CN" sz="2000" dirty="0" err="1"/>
              <a:t>eBPF</a:t>
            </a:r>
            <a:r>
              <a:rPr lang="en-US" altLang="zh-CN" sz="2000" dirty="0"/>
              <a:t> </a:t>
            </a:r>
            <a:r>
              <a:rPr lang="zh-CN" altLang="en-US" sz="2000" dirty="0"/>
              <a:t>程序和 </a:t>
            </a:r>
            <a:r>
              <a:rPr lang="en-US" altLang="zh-CN" sz="2000" dirty="0"/>
              <a:t>map </a:t>
            </a:r>
            <a:r>
              <a:rPr lang="zh-CN" altLang="en-US" sz="2000" dirty="0"/>
              <a:t>结构，便于针对实际负载场景定义和加载专用逻辑。用户使用时也可自由选择或设计</a:t>
            </a:r>
            <a:r>
              <a:rPr lang="en-US" altLang="zh-CN" sz="2000" dirty="0"/>
              <a:t>FUSE</a:t>
            </a:r>
            <a:r>
              <a:rPr lang="zh-CN" altLang="en-US" sz="2000" dirty="0"/>
              <a:t>请求处理方法和负载均衡方法。</a:t>
            </a:r>
            <a:endParaRPr lang="zh-CN" altLang="en-US" sz="2000" b="1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8027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CE088-1326-48AB-6DFB-98E93DCAB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362C39-D192-F438-0246-28E0B56ED0C0}"/>
              </a:ext>
            </a:extLst>
          </p:cNvPr>
          <p:cNvSpPr txBox="1"/>
          <p:nvPr/>
        </p:nvSpPr>
        <p:spPr>
          <a:xfrm>
            <a:off x="3039745" y="190500"/>
            <a:ext cx="4727575" cy="655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2.1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B3401A4-F78D-789F-D1A6-C371E5C946F7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85708329"/>
              </p:ext>
            </p:extLst>
          </p:nvPr>
        </p:nvGraphicFramePr>
        <p:xfrm>
          <a:off x="2737456" y="943236"/>
          <a:ext cx="9238615" cy="5071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52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/>
                        <a:t>目标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/>
                        <a:t>完成情况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</a:t>
                      </a:r>
                      <a:r>
                        <a:rPr lang="en-US" altLang="zh-CN" sz="1600" b="1" dirty="0"/>
                        <a:t>1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en-US" altLang="zh-CN" sz="1600" b="1" dirty="0"/>
                        <a:t>FUSE </a:t>
                      </a:r>
                      <a:r>
                        <a:rPr lang="zh-CN" altLang="en-US" sz="1600" b="1" dirty="0"/>
                        <a:t>内核模块扩展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ct val="100000"/>
                        </a:lnSpc>
                      </a:pPr>
                      <a:endParaRPr lang="zh-CN" altLang="en-US" sz="1600" dirty="0"/>
                    </a:p>
                    <a:p>
                      <a:pPr algn="ctr" fontAlgn="auto">
                        <a:lnSpc>
                          <a:spcPct val="100000"/>
                        </a:lnSpc>
                      </a:pPr>
                      <a:r>
                        <a:rPr lang="zh-CN" altLang="en-US" sz="1600" dirty="0"/>
                        <a:t>全部完成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支持新的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zh-CN" altLang="en-US" sz="1600" dirty="0"/>
                        <a:t>程序类型。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扩展</a:t>
                      </a:r>
                      <a:r>
                        <a:rPr lang="en-US" altLang="zh-CN" sz="1600" dirty="0"/>
                        <a:t>FUSE</a:t>
                      </a:r>
                      <a:r>
                        <a:rPr lang="zh-CN" altLang="en-US" sz="1600" dirty="0"/>
                        <a:t>挂载点支持。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设计并注册文件系统相关 </a:t>
                      </a:r>
                      <a:r>
                        <a:rPr lang="en-US" altLang="zh-CN" sz="1600" dirty="0"/>
                        <a:t>helper </a:t>
                      </a:r>
                      <a:r>
                        <a:rPr lang="zh-CN" altLang="en-US" sz="1600" dirty="0"/>
                        <a:t>函数。</a:t>
                      </a:r>
                      <a:endParaRPr sz="16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</a:t>
                      </a:r>
                      <a:r>
                        <a:rPr lang="en-US" altLang="zh-CN" sz="1600" b="1" dirty="0"/>
                        <a:t>2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en-US" altLang="zh-CN" sz="1600" b="1" dirty="0"/>
                        <a:t>FUSE </a:t>
                      </a:r>
                      <a:r>
                        <a:rPr lang="zh-CN" altLang="en-US" sz="1600" b="1" dirty="0"/>
                        <a:t>元数据请求优化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/>
                        <a:t>全部完成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优化 </a:t>
                      </a:r>
                      <a:r>
                        <a:rPr lang="en-US" altLang="zh-CN" sz="1600" dirty="0" err="1"/>
                        <a:t>inode</a:t>
                      </a:r>
                      <a:r>
                        <a:rPr lang="zh-CN" altLang="en-US" sz="1600" dirty="0"/>
                        <a:t>、目录、权限、路径等相关操作。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使用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map </a:t>
                      </a:r>
                      <a:r>
                        <a:rPr lang="zh-CN" altLang="en-US" sz="1600" dirty="0"/>
                        <a:t>实现元数据缓存。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实现内核态与用户态高效协调访问。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4. </a:t>
                      </a:r>
                      <a:r>
                        <a:rPr lang="zh-CN" altLang="en-US" sz="1600" dirty="0"/>
                        <a:t>内核</a:t>
                      </a:r>
                      <a:r>
                        <a:rPr lang="en-US" altLang="zh-CN" sz="1600" dirty="0"/>
                        <a:t>/</a:t>
                      </a:r>
                      <a:r>
                        <a:rPr lang="zh-CN" altLang="en-US" sz="1600" dirty="0"/>
                        <a:t>用户态切换次数显著下降。</a:t>
                      </a:r>
                      <a:endParaRPr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5995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目标3：</a:t>
                      </a:r>
                      <a:r>
                        <a:rPr lang="en-US" altLang="zh-CN" sz="1600" b="1" dirty="0"/>
                        <a:t>FUSE I/O </a:t>
                      </a:r>
                      <a:r>
                        <a:rPr lang="zh-CN" altLang="en-US" sz="1600" b="1" dirty="0"/>
                        <a:t>请求的特殊优化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/>
                        <a:t>全部完成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支持直通路径：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直接读取文件内容。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支持缓存路径：将内容存入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map </a:t>
                      </a:r>
                      <a:r>
                        <a:rPr lang="zh-CN" altLang="en-US" sz="1600" dirty="0"/>
                        <a:t>缓存。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设计请求调度策略实现直通与缓存路径选择。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4. </a:t>
                      </a:r>
                      <a:r>
                        <a:rPr lang="zh-CN" altLang="en-US" sz="1600" dirty="0"/>
                        <a:t>读写性能提升 </a:t>
                      </a:r>
                      <a:r>
                        <a:rPr lang="en-US" altLang="zh-CN" sz="1600" dirty="0"/>
                        <a:t>1.5~3 </a:t>
                      </a:r>
                      <a:r>
                        <a:rPr lang="zh-CN" altLang="en-US" sz="1600" dirty="0"/>
                        <a:t>倍。</a:t>
                      </a:r>
                      <a:endParaRPr sz="16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9945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目标4：基于内核修改的多核优化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基本完成</a:t>
                      </a:r>
                      <a:r>
                        <a:rPr lang="en-US" altLang="zh-CN" sz="1600" dirty="0"/>
                        <a:t>80%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为每个核心构建独立 </a:t>
                      </a:r>
                      <a:r>
                        <a:rPr lang="en-US" altLang="zh-CN" sz="1600" dirty="0" err="1"/>
                        <a:t>ringbuf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管道代替请求队列。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实现可扩展的核间通信机制。 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实现多核 </a:t>
                      </a:r>
                      <a:r>
                        <a:rPr lang="en-US" altLang="zh-CN" sz="1600" dirty="0"/>
                        <a:t>CPU </a:t>
                      </a:r>
                      <a:r>
                        <a:rPr lang="zh-CN" altLang="en-US" sz="1600" dirty="0"/>
                        <a:t>环境的适配。</a:t>
                      </a:r>
                      <a:endParaRPr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0900"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zh-CN" altLang="en-US" sz="1600" b="1" dirty="0"/>
                        <a:t>目标5：负载监控与请求均衡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  <a:p>
                      <a:pPr marL="0" marR="0" lvl="0" indent="0" algn="ctr" defTabSz="914400" rtl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进行中</a:t>
                      </a:r>
                      <a:r>
                        <a:rPr lang="en-US" altLang="zh-CN" sz="1600" dirty="0"/>
                        <a:t> 20%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00000"/>
                        </a:lnSpc>
                      </a:pPr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利用 </a:t>
                      </a:r>
                      <a:r>
                        <a:rPr lang="en-US" altLang="zh-CN" sz="1600" dirty="0" err="1"/>
                        <a:t>eBPF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动态分析请求负载。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根据 </a:t>
                      </a:r>
                      <a:r>
                        <a:rPr lang="en-US" altLang="zh-CN" sz="1600" dirty="0" err="1"/>
                        <a:t>ringbuf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状态进行调度策略调整。</a:t>
                      </a:r>
                      <a:br>
                        <a:rPr lang="zh-CN" altLang="en-US" sz="1600" dirty="0"/>
                      </a:br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针对不同的负载情况实现合理的请求分配。</a:t>
                      </a:r>
                      <a:endParaRPr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矩形 11">
            <a:extLst>
              <a:ext uri="{FF2B5EF4-FFF2-40B4-BE49-F238E27FC236}">
                <a16:creationId xmlns:a16="http://schemas.microsoft.com/office/drawing/2014/main" id="{B31C66F5-F533-E22B-73C8-EFDD4C76B1D4}"/>
              </a:ext>
            </a:extLst>
          </p:cNvPr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7">
            <a:extLst>
              <a:ext uri="{FF2B5EF4-FFF2-40B4-BE49-F238E27FC236}">
                <a16:creationId xmlns:a16="http://schemas.microsoft.com/office/drawing/2014/main" id="{F3B297F5-0407-ADCB-E7DC-1EB5433A4AB6}"/>
              </a:ext>
            </a:extLst>
          </p:cNvPr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18" name="文本框 9">
            <a:extLst>
              <a:ext uri="{FF2B5EF4-FFF2-40B4-BE49-F238E27FC236}">
                <a16:creationId xmlns:a16="http://schemas.microsoft.com/office/drawing/2014/main" id="{247B7235-6D64-ADC3-A5AE-50A035C89247}"/>
              </a:ext>
            </a:extLst>
          </p:cNvPr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19" name="文本框 10">
            <a:extLst>
              <a:ext uri="{FF2B5EF4-FFF2-40B4-BE49-F238E27FC236}">
                <a16:creationId xmlns:a16="http://schemas.microsoft.com/office/drawing/2014/main" id="{C13EC800-ABE1-0C5F-09BB-B80A93E37A66}"/>
              </a:ext>
            </a:extLst>
          </p:cNvPr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21" name="图形 22" descr="文凭卷筒">
            <a:extLst>
              <a:ext uri="{FF2B5EF4-FFF2-40B4-BE49-F238E27FC236}">
                <a16:creationId xmlns:a16="http://schemas.microsoft.com/office/drawing/2014/main" id="{37AE237D-6300-CDF5-C342-291E19478A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22" name="图片 15">
            <a:extLst>
              <a:ext uri="{FF2B5EF4-FFF2-40B4-BE49-F238E27FC236}">
                <a16:creationId xmlns:a16="http://schemas.microsoft.com/office/drawing/2014/main" id="{78013FBB-C07D-389B-CBE8-F3648F2C5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24" name="文本框 29">
            <a:extLst>
              <a:ext uri="{FF2B5EF4-FFF2-40B4-BE49-F238E27FC236}">
                <a16:creationId xmlns:a16="http://schemas.microsoft.com/office/drawing/2014/main" id="{38516906-6142-E83E-6F38-814F708939BD}"/>
              </a:ext>
            </a:extLst>
          </p:cNvPr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575074A-8B01-BD5D-957A-8439C4B5E29E}"/>
              </a:ext>
            </a:extLst>
          </p:cNvPr>
          <p:cNvGrpSpPr/>
          <p:nvPr/>
        </p:nvGrpSpPr>
        <p:grpSpPr>
          <a:xfrm>
            <a:off x="0" y="2175081"/>
            <a:ext cx="2737505" cy="762000"/>
            <a:chOff x="0" y="772160"/>
            <a:chExt cx="2737505" cy="762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EED8764-B34D-4A04-5B19-65BA33DE6A17}"/>
                </a:ext>
              </a:extLst>
            </p:cNvPr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>
              <a:extLst>
                <a:ext uri="{FF2B5EF4-FFF2-40B4-BE49-F238E27FC236}">
                  <a16:creationId xmlns:a16="http://schemas.microsoft.com/office/drawing/2014/main" id="{5C949F5D-7E0A-3D62-E9D8-C360E530400C}"/>
                </a:ext>
              </a:extLst>
            </p:cNvPr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文本框 8">
            <a:extLst>
              <a:ext uri="{FF2B5EF4-FFF2-40B4-BE49-F238E27FC236}">
                <a16:creationId xmlns:a16="http://schemas.microsoft.com/office/drawing/2014/main" id="{FAE27F62-BE45-477A-1662-EB2D4D655F42}"/>
              </a:ext>
            </a:extLst>
          </p:cNvPr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</p:spTree>
    <p:extLst>
      <p:ext uri="{BB962C8B-B14F-4D97-AF65-F5344CB8AC3E}">
        <p14:creationId xmlns:p14="http://schemas.microsoft.com/office/powerpoint/2010/main" val="2887891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039110" y="147320"/>
            <a:ext cx="4446905" cy="698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2.2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eFuse</a:t>
            </a:r>
            <a:r>
              <a:rPr lang="en-US" altLang="zh-CN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完成情况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039110" y="952500"/>
            <a:ext cx="924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我们将上述五个目标细化落实，拆解成为如下行动项：</a:t>
            </a:r>
          </a:p>
        </p:txBody>
      </p:sp>
      <p:sp>
        <p:nvSpPr>
          <p:cNvPr id="5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18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sp>
        <p:nvSpPr>
          <p:cNvPr id="19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21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22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24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19"/>
          <p:cNvGrpSpPr/>
          <p:nvPr/>
        </p:nvGrpSpPr>
        <p:grpSpPr>
          <a:xfrm>
            <a:off x="0" y="2175081"/>
            <a:ext cx="2737505" cy="762000"/>
            <a:chOff x="0" y="772160"/>
            <a:chExt cx="2737505" cy="762000"/>
          </a:xfrm>
        </p:grpSpPr>
        <p:sp>
          <p:nvSpPr>
            <p:cNvPr id="14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6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AA70AB85-27D7-37D3-F833-FF15CA33AA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7892" y="845820"/>
            <a:ext cx="7712368" cy="5865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1：进行背景知识调研，了解 FUSE 的核心性能瓶颈。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2：搭建开发环境。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3：FUSE 内核驱动扩展、加载 eBPF 程序、设置挂载点入口。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4：实现并注册内核 eBPF helper 辅助函数。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5：实现 FUSE 元数据请求绕过路径和回退机制。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6：在用户态和内核中协调访问。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7：实现 FUSE I/O 请求 map 缓存绕过路径。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8：实现 FUSE I/O 请求直通绕过路径。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 9：实现 FUSE I/O 请求中的自适应调度算法。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行动项10：FUSE 请求绕过机制的安全性评估和处理。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行动项11：为 FUSE 内核设计更为合理的请求队列数据结构。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行动项12：通过 eBPF 实现对请求队列的负载监控和请求均衡。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行动项13：模拟常见的负载场景并进行性能评估。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/>
          <p:nvPr/>
        </p:nvSpPr>
        <p:spPr>
          <a:xfrm>
            <a:off x="2974975" y="184150"/>
            <a:ext cx="5005705" cy="667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3.1 FUSE </a:t>
            </a:r>
            <a:r>
              <a:rPr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架构介绍</a:t>
            </a:r>
          </a:p>
        </p:txBody>
      </p:sp>
      <p:sp>
        <p:nvSpPr>
          <p:cNvPr id="33" name="矩形 11"/>
          <p:cNvSpPr/>
          <p:nvPr/>
        </p:nvSpPr>
        <p:spPr>
          <a:xfrm>
            <a:off x="0" y="0"/>
            <a:ext cx="2509520" cy="6858000"/>
          </a:xfrm>
          <a:prstGeom prst="rect">
            <a:avLst/>
          </a:prstGeom>
          <a:solidFill>
            <a:srgbClr val="1D5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86360" y="1388371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36" name="文本框 10"/>
          <p:cNvSpPr txBox="1"/>
          <p:nvPr/>
        </p:nvSpPr>
        <p:spPr>
          <a:xfrm>
            <a:off x="86360" y="4198114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测试评估</a:t>
            </a:r>
          </a:p>
        </p:txBody>
      </p:sp>
      <p:pic>
        <p:nvPicPr>
          <p:cNvPr id="37" name="图形 22" descr="文凭卷筒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" y="5943600"/>
            <a:ext cx="914400" cy="914400"/>
          </a:xfrm>
          <a:prstGeom prst="rect">
            <a:avLst/>
          </a:prstGeom>
        </p:spPr>
      </p:pic>
      <p:pic>
        <p:nvPicPr>
          <p:cNvPr id="38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8" y="311328"/>
            <a:ext cx="2256183" cy="414149"/>
          </a:xfrm>
          <a:prstGeom prst="rect">
            <a:avLst/>
          </a:prstGeom>
        </p:spPr>
      </p:pic>
      <p:sp>
        <p:nvSpPr>
          <p:cNvPr id="39" name="文本框 29"/>
          <p:cNvSpPr txBox="1"/>
          <p:nvPr/>
        </p:nvSpPr>
        <p:spPr>
          <a:xfrm>
            <a:off x="46051" y="513469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86360" y="2325587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项目目标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0" y="3110995"/>
            <a:ext cx="2737505" cy="762000"/>
            <a:chOff x="0" y="772160"/>
            <a:chExt cx="2737505" cy="762000"/>
          </a:xfrm>
        </p:grpSpPr>
        <p:sp>
          <p:nvSpPr>
            <p:cNvPr id="15" name="矩形 14"/>
            <p:cNvSpPr/>
            <p:nvPr/>
          </p:nvSpPr>
          <p:spPr>
            <a:xfrm>
              <a:off x="0" y="772160"/>
              <a:ext cx="2509520" cy="76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2491281" y="1039167"/>
              <a:ext cx="264463" cy="227985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文本框 9"/>
          <p:cNvSpPr txBox="1"/>
          <p:nvPr/>
        </p:nvSpPr>
        <p:spPr>
          <a:xfrm>
            <a:off x="86360" y="3261533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设计实现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08D225-8D52-C8E4-C4C8-0662032028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4975" y="896158"/>
            <a:ext cx="7562715" cy="3646154"/>
          </a:xfrm>
          <a:prstGeom prst="rect">
            <a:avLst/>
          </a:prstGeom>
        </p:spPr>
      </p:pic>
      <p:sp>
        <p:nvSpPr>
          <p:cNvPr id="16" name="Rectangle 1">
            <a:extLst>
              <a:ext uri="{FF2B5EF4-FFF2-40B4-BE49-F238E27FC236}">
                <a16:creationId xmlns:a16="http://schemas.microsoft.com/office/drawing/2014/main" id="{5E13767D-C087-67EA-F998-D9A3C9035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5511" y="4658489"/>
            <a:ext cx="3461658" cy="142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频繁的内核态和用户态切换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共享队列造成的锁争用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缺乏并行和本地缓存机制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hlZTIzZDUxMzUwZTI0N2ZhYWE4NzUxNjY0MzMwM2YifQ=="/>
  <p:tag name="KSO_WPP_MARK_KEY" val="bd3d8551-33e6-4bf4-a0d1-4727210b118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2bc6d66-0b06-4fc4-ac28-fdc5e6e7d47f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2bc6d66-0b06-4fc4-ac28-fdc5e6e7d47f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3000</Words>
  <Application>Microsoft Office PowerPoint</Application>
  <PresentationFormat>宽屏</PresentationFormat>
  <Paragraphs>417</Paragraphs>
  <Slides>26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DengXian</vt:lpstr>
      <vt:lpstr>DengXian</vt:lpstr>
      <vt:lpstr>等线 Light</vt:lpstr>
      <vt:lpstr>SimSun</vt:lpstr>
      <vt:lpstr>Microsoft YaHei</vt:lpstr>
      <vt:lpstr>Microsoft YaHei</vt:lpstr>
      <vt:lpstr>Arial</vt:lpstr>
      <vt:lpstr>Calibri</vt:lpstr>
      <vt:lpstr>Wingdings</vt:lpstr>
      <vt:lpstr>Office 主题​​</vt:lpstr>
      <vt:lpstr>eFuse</vt:lpstr>
      <vt:lpstr>eFuse项目简介</vt:lpstr>
      <vt:lpstr>答辩大纲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Wade Wilson</dc:creator>
  <cp:lastModifiedBy>Keyi Feng</cp:lastModifiedBy>
  <cp:revision>4110</cp:revision>
  <dcterms:created xsi:type="dcterms:W3CDTF">2024-08-19T03:19:42Z</dcterms:created>
  <dcterms:modified xsi:type="dcterms:W3CDTF">2025-06-30T03:19:08Z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9790AB6DCA9E4338B60B78C1250726FB</vt:lpwstr>
  </property>
  <property fmtid="{D5CDD505-2E9C-101B-9397-08002B2CF9AE}" pid="3" name="KSOProductBuildVer">
    <vt:lpwstr>1033-11.1.0.11720</vt:lpwstr>
  </property>
</Properties>
</file>

<file path=docProps/thumbnail.jpeg>
</file>